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PT Sans Narrow"/>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Narrow-bold.fntdata"/><Relationship Id="rId47" Type="http://schemas.openxmlformats.org/officeDocument/2006/relationships/font" Target="fonts/PTSansNarrow-regular.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cordedfuture.com/disinformation-service-campaign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archive.org/web/20200311133702/https://eblango.org/about-us/" TargetMode="External"/><Relationship Id="rId3" Type="http://schemas.openxmlformats.org/officeDocument/2006/relationships/hyperlink" Target="https://public-assets.graphika.com/reports/graphika_report_ira_in_ghana_double_deceit.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ashingtonpost.com/world/asia_pacific/why-crafty-internet-trolls-in-the-philippines-may-be-coming-to-a-website-near-you/2019/07/25/c5d42ee2-5c53-11e9-98d4-844088d135f2_story.html" TargetMode="External"/><Relationship Id="rId3" Type="http://schemas.openxmlformats.org/officeDocument/2006/relationships/hyperlink" Target="https://cyber.fsi.stanford.edu/io/news/us-pr-firm-steps-contested-elections" TargetMode="External"/><Relationship Id="rId4" Type="http://schemas.openxmlformats.org/officeDocument/2006/relationships/hyperlink" Target="https://medium.com/dfrlab/facebook-removes-hyperlocal-news-pages-that-promoted-political-party-members-in-ukraine-e1073f188d60" TargetMode="External"/><Relationship Id="rId5" Type="http://schemas.openxmlformats.org/officeDocument/2006/relationships/hyperlink" Target="https://cyber.fsi.stanford.edu/io/news/smaat-twitter-takedown" TargetMode="External"/><Relationship Id="rId6" Type="http://schemas.openxmlformats.org/officeDocument/2006/relationships/hyperlink" Target="https://www.brookings.edu/techstream/how-disinformation-evolved-in-202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nowyourmeme.com/photos/923510-wikipedia"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exchanger.com/venture-capital/ecosystem-map-luma-partners-kawaja/"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Customer_Segmentation.p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fricacheck.org/fact-checks/fbchecks/no-vaccines-wont-make-you-seedles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c.okta.com/articles/2020/08/crimeops-operational-art-cyber-crim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iefmartec.com/2020/04/marketing-technology-landscape-2020-martech-5000/"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bbbf3828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bbbf3828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2f9583ad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2f9583ad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2f9583ad2_0_6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g102f9583ad2_0_6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 sz="1600"/>
              <a:t>There are many actors in this space.   We hear a lot about threat actors - these are at different scales, with different capabilities and motivations. They’re learning from each other, and they often interact - for instance, we see t-shirt sellers picking up geopolitical narratives.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2f9583ad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2f9583ad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2f9583ad2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2f9583ad2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2f9583ad2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102f9583ad2_0_1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From </a:t>
            </a:r>
            <a:r>
              <a:rPr lang="en" u="sng">
                <a:solidFill>
                  <a:schemeClr val="hlink"/>
                </a:solidFill>
                <a:hlinkClick r:id="rId2"/>
              </a:rPr>
              <a:t>https://www.recordedfuture.com/disinformation-service-campaigns/</a:t>
            </a:r>
            <a:endParaRPr/>
          </a:p>
          <a:p>
            <a:pPr indent="0" lvl="0" marL="0" rtl="0" algn="l">
              <a:lnSpc>
                <a:spcPct val="100000"/>
              </a:lnSpc>
              <a:spcBef>
                <a:spcPts val="0"/>
              </a:spcBef>
              <a:spcAft>
                <a:spcPts val="0"/>
              </a:spcAft>
              <a:buSzPts val="1100"/>
              <a:buNone/>
            </a:pPr>
            <a:r>
              <a:rPr lang="en"/>
              <a:t>Since then, more ex marketing, spam etc companies have joined in, and actors from countries (using fake groups as cutouts) to individuals (to sway a court case) have used DAAS services.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2f9583ad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2f9583ad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2f9583ad2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2f9583ad2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rPr lang="en" u="sng">
                <a:solidFill>
                  <a:schemeClr val="hlink"/>
                </a:solidFill>
                <a:hlinkClick r:id="rId2"/>
              </a:rPr>
              <a:t>https://web.archive.org/web/20200311133702/https://eblango.org/about-us/</a:t>
            </a:r>
            <a:endParaRPr/>
          </a:p>
          <a:p>
            <a:pPr indent="-298450" lvl="0" marL="457200" rtl="0" algn="l">
              <a:spcBef>
                <a:spcPts val="0"/>
              </a:spcBef>
              <a:spcAft>
                <a:spcPts val="0"/>
              </a:spcAft>
              <a:buSzPts val="1100"/>
              <a:buChar char="●"/>
            </a:pPr>
            <a:r>
              <a:rPr lang="en" u="sng">
                <a:solidFill>
                  <a:schemeClr val="hlink"/>
                </a:solidFill>
                <a:hlinkClick r:id="rId3"/>
              </a:rPr>
              <a:t>https://public-assets.graphika.com/reports/graphika_report_ira_in_ghana_double_deceit.pdf</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2f9583ad2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2f9583ad2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rPr lang="en" u="sng">
                <a:solidFill>
                  <a:schemeClr val="hlink"/>
                </a:solidFill>
                <a:hlinkClick r:id="rId2"/>
              </a:rPr>
              <a:t>https://www.washingtonpost.com/world/asia_pacific/why-crafty-internet-trolls-in-the-philippines-may-be-coming-to-a-website-near-you/2019/07/25/c5d42ee2-5c53-11e9-98d4-844088d135f2_story.html</a:t>
            </a:r>
            <a:endParaRPr/>
          </a:p>
          <a:p>
            <a:pPr indent="-298450" lvl="0" marL="457200" rtl="0" algn="l">
              <a:spcBef>
                <a:spcPts val="0"/>
              </a:spcBef>
              <a:spcAft>
                <a:spcPts val="0"/>
              </a:spcAft>
              <a:buSzPts val="1100"/>
              <a:buChar char="●"/>
            </a:pPr>
            <a:r>
              <a:rPr lang="en" u="sng">
                <a:solidFill>
                  <a:schemeClr val="hlink"/>
                </a:solidFill>
                <a:hlinkClick r:id="rId3"/>
              </a:rPr>
              <a:t>https://cyber.fsi.stanford.edu/io/news/us-pr-firm-steps-contested-elections</a:t>
            </a:r>
            <a:endParaRPr/>
          </a:p>
          <a:p>
            <a:pPr indent="-298450" lvl="0" marL="457200" rtl="0" algn="l">
              <a:spcBef>
                <a:spcPts val="0"/>
              </a:spcBef>
              <a:spcAft>
                <a:spcPts val="0"/>
              </a:spcAft>
              <a:buSzPts val="1100"/>
              <a:buChar char="●"/>
            </a:pPr>
            <a:r>
              <a:rPr lang="en" u="sng">
                <a:solidFill>
                  <a:schemeClr val="hlink"/>
                </a:solidFill>
                <a:hlinkClick r:id="rId4"/>
              </a:rPr>
              <a:t>https://medium.com/dfrlab/facebook-removes-hyperlocal-news-pages-that-promoted-political-party-members-in-ukraine-e1073f188d60</a:t>
            </a:r>
            <a:endParaRPr/>
          </a:p>
          <a:p>
            <a:pPr indent="-298450" lvl="0" marL="457200" rtl="0" algn="l">
              <a:spcBef>
                <a:spcPts val="0"/>
              </a:spcBef>
              <a:spcAft>
                <a:spcPts val="0"/>
              </a:spcAft>
              <a:buSzPts val="1100"/>
              <a:buChar char="●"/>
            </a:pPr>
            <a:r>
              <a:rPr lang="en" u="sng">
                <a:solidFill>
                  <a:schemeClr val="hlink"/>
                </a:solidFill>
                <a:hlinkClick r:id="rId5"/>
              </a:rPr>
              <a:t>https://cyber.fsi.stanford.edu/io/news/smaat-twitter-takedown</a:t>
            </a:r>
            <a:endParaRPr/>
          </a:p>
          <a:p>
            <a:pPr indent="-298450" lvl="0" marL="457200" rtl="0" algn="l">
              <a:spcBef>
                <a:spcPts val="0"/>
              </a:spcBef>
              <a:spcAft>
                <a:spcPts val="0"/>
              </a:spcAft>
              <a:buSzPts val="1100"/>
              <a:buChar char="●"/>
            </a:pPr>
            <a:r>
              <a:rPr lang="en" u="sng">
                <a:solidFill>
                  <a:schemeClr val="hlink"/>
                </a:solidFill>
                <a:hlinkClick r:id="rId6"/>
              </a:rPr>
              <a:t>https://www.brookings.edu/techstream/how-disinformation-evolved-in-2020/</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2f9583ad2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102f9583ad2_0_1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Naturalnews.com and about 40 other sites in its network.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2f9583ad2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02f9583ad2_0_16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rgbClr val="3A434E"/>
                </a:solidFill>
              </a:rPr>
              <a:t>National Vaccine Information Center, Informed Consent Action Network, Children’s Health Defense (yes, that is *that* Robert Kennedy)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4dd0fc0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4dd0fc0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02f9583ad2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02f9583ad2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2f9583ad2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102f9583ad2_0_1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2f9583ad2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2f9583ad2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2f9583ad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2f9583ad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2f9583ad2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2f9583ad2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https://knowyourmeme.com/photos/923510-wikipedia</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2f9583ad2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2f9583ad2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https://www.adexchanger.com/venture-capital/ecosystem-map-luma-partners-kawaja/</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2f9583ad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2f9583ad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https://commons.wikimedia.org/wiki/File:Customer_Segmentation.png</a:t>
            </a: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4dd0fc0d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4dd0fc0d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4dd0fc0d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4dd0fc0d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2f9583ad2_0_7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g102f9583ad2_0_7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600"/>
              <a:t>But there are also response actors in this space.  These are also at different scales, with different motivations, capabilities, and connections. Our work is on how best to join these together into a coordinated rapid response.  </a:t>
            </a:r>
            <a:endParaRPr/>
          </a:p>
          <a:p>
            <a:pPr indent="0" lvl="0" marL="0" rtl="0" algn="l">
              <a:lnSpc>
                <a:spcPct val="100000"/>
              </a:lnSpc>
              <a:spcBef>
                <a:spcPts val="0"/>
              </a:spcBef>
              <a:spcAft>
                <a:spcPts val="0"/>
              </a:spcAft>
              <a:buSzPts val="1400"/>
              <a:buNone/>
            </a:pPr>
            <a:r>
              <a:t/>
            </a:r>
            <a:endParaRPr sz="1600"/>
          </a:p>
          <a:p>
            <a:pPr indent="0" lvl="0" marL="0" rtl="0" algn="l">
              <a:lnSpc>
                <a:spcPct val="100000"/>
              </a:lnSpc>
              <a:spcBef>
                <a:spcPts val="0"/>
              </a:spcBef>
              <a:spcAft>
                <a:spcPts val="0"/>
              </a:spcAft>
              <a:buSzPts val="1400"/>
              <a:buNone/>
            </a:pPr>
            <a:r>
              <a:rPr lang="en" sz="1600"/>
              <a:t>And to do this, we’re borrowing the idea of a Security Operations Center or SOC - a coordinating unit, focussed on cognitive security, connected to other disinformation SOCs. These organizations are starting to exist.  This won’t be the same for everyone, so we’re designing operations for different sizes of organization, from ISAO sized down to small teams embedded in an information security unit, to independent teams, with connections to a response network, maybe as information providers or responders.</a:t>
            </a:r>
            <a:endParaRPr/>
          </a:p>
          <a:p>
            <a:pPr indent="0" lvl="0" marL="0" rtl="0" algn="l">
              <a:lnSpc>
                <a:spcPct val="100000"/>
              </a:lnSpc>
              <a:spcBef>
                <a:spcPts val="0"/>
              </a:spcBef>
              <a:spcAft>
                <a:spcPts val="0"/>
              </a:spcAft>
              <a:buSzPts val="1400"/>
              <a:buNone/>
            </a:pPr>
            <a:r>
              <a:t/>
            </a:r>
            <a:endParaRPr sz="16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2f9583ad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2f9583ad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2f9583ad2_0_8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 name="Google Shape;293;g102f9583ad2_0_8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2f9583ad2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02f9583ad2_0_8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2f9583ad2_0_10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g102f9583ad2_0_10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Extra important that cross-group interfaces are efficient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4dd0fc0d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4dd0fc0d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2f9583ad2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2f9583ad2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https://africacheck.org/fact-checks/fbchecks/no-vaccines-wont-make-you-seedless</a:t>
            </a:r>
            <a:r>
              <a:rPr lang="en"/>
              <a: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2f9583ad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2f9583ad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2f9583ad2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2f9583ad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2f9583ad2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2f9583ad2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2f9583ad2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2f9583ad2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rPr lang="en"/>
              <a:t>Disinfocloud.com</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2f9583ad2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2f9583ad2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2f9583ad2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g102f9583ad2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 sz="1600"/>
              <a:t>There are many actors in this space.   We hear a lot about threat actors - these are at different scales, with different capabilities and motivations. They’re learning from each other, and they often interact - for instance, we see t-shirt sellers picking up geopolitical narratives.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2f9583ad2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2f9583ad2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2f9583ad2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2f9583ad2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2f9583ad2_0_6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102f9583ad2_0_6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2f9583ad2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2f9583ad2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2f9583ad2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2f9583ad2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rPr lang="en" u="sng">
                <a:solidFill>
                  <a:schemeClr val="hlink"/>
                </a:solidFill>
                <a:hlinkClick r:id="rId2"/>
              </a:rPr>
              <a:t>https://sec.okta.com/articles/2020/08/crimeops-operational-art-cyber-crime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4dd0fc0d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4dd0fc0d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Links:</a:t>
            </a:r>
            <a:endParaRPr/>
          </a:p>
          <a:p>
            <a:pPr indent="-298450" lvl="0" marL="457200" rtl="0" algn="l">
              <a:spcBef>
                <a:spcPts val="0"/>
              </a:spcBef>
              <a:spcAft>
                <a:spcPts val="0"/>
              </a:spcAft>
              <a:buSzPts val="1100"/>
              <a:buChar char="●"/>
            </a:pPr>
            <a:r>
              <a:rPr lang="en" u="sng">
                <a:solidFill>
                  <a:schemeClr val="hlink"/>
                </a:solidFill>
                <a:hlinkClick r:id="rId2"/>
              </a:rPr>
              <a:t>https://chiefmartec.com/2020/04/marketing-technology-landscape-2020-martech-5000/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4dd0fc0d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4dd0fc0d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004144" y="1022025"/>
            <a:ext cx="7136668" cy="152400"/>
            <a:chOff x="1346429" y="1011300"/>
            <a:chExt cx="6452100" cy="152400"/>
          </a:xfrm>
        </p:grpSpPr>
        <p:cxnSp>
          <p:nvCxnSpPr>
            <p:cNvPr id="12" name="Google Shape;12;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3" name="Google Shape;13;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4" name="Google Shape;14;p2"/>
          <p:cNvGrpSpPr/>
          <p:nvPr/>
        </p:nvGrpSpPr>
        <p:grpSpPr>
          <a:xfrm>
            <a:off x="1004151" y="3969100"/>
            <a:ext cx="7136668" cy="152400"/>
            <a:chOff x="1346435" y="3969088"/>
            <a:chExt cx="6452100" cy="152400"/>
          </a:xfrm>
        </p:grpSpPr>
        <p:cxnSp>
          <p:nvCxnSpPr>
            <p:cNvPr id="15" name="Google Shape;15;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6" name="Google Shape;16;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7" name="Google Shape;17;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8" name="Google Shape;18;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9" name="Google Shape;19;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6" name="Google Shape;56;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5">
    <p:spTree>
      <p:nvGrpSpPr>
        <p:cNvPr id="60" name="Shape 60"/>
        <p:cNvGrpSpPr/>
        <p:nvPr/>
      </p:nvGrpSpPr>
      <p:grpSpPr>
        <a:xfrm>
          <a:off x="0" y="0"/>
          <a:ext cx="0" cy="0"/>
          <a:chOff x="0" y="0"/>
          <a:chExt cx="0" cy="0"/>
        </a:xfrm>
      </p:grpSpPr>
      <p:sp>
        <p:nvSpPr>
          <p:cNvPr id="61" name="Google Shape;61;p13"/>
          <p:cNvSpPr txBox="1"/>
          <p:nvPr>
            <p:ph idx="12" type="sldNum"/>
          </p:nvPr>
        </p:nvSpPr>
        <p:spPr>
          <a:xfrm>
            <a:off x="8124758" y="4462701"/>
            <a:ext cx="174300" cy="1770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1pPr>
            <a:lvl2pPr indent="0" lvl="1"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2pPr>
            <a:lvl3pPr indent="0" lvl="2"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3pPr>
            <a:lvl4pPr indent="0" lvl="3"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4pPr>
            <a:lvl5pPr indent="0" lvl="4"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5pPr>
            <a:lvl6pPr indent="0" lvl="5"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6pPr>
            <a:lvl7pPr indent="0" lvl="6"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7pPr>
            <a:lvl8pPr indent="0" lvl="7"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8pPr>
            <a:lvl9pPr indent="0" lvl="8" marL="0" marR="0" rtl="0" algn="r">
              <a:lnSpc>
                <a:spcPct val="100000"/>
              </a:lnSpc>
              <a:spcBef>
                <a:spcPts val="0"/>
              </a:spcBef>
              <a:spcAft>
                <a:spcPts val="0"/>
              </a:spcAft>
              <a:buClr>
                <a:srgbClr val="BFBFBF"/>
              </a:buClr>
              <a:buSzPts val="700"/>
              <a:buFont typeface="Century Gothic"/>
              <a:buNone/>
              <a:defRPr b="1" i="0" sz="70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sz="8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3" name="Google Shape;2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txBox="1"/>
          <p:nvPr>
            <p:ph type="title"/>
          </p:nvPr>
        </p:nvSpPr>
        <p:spPr>
          <a:xfrm>
            <a:off x="311700" y="0"/>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7" name="Google Shape;27;p4"/>
          <p:cNvSpPr txBox="1"/>
          <p:nvPr>
            <p:ph idx="1" type="body"/>
          </p:nvPr>
        </p:nvSpPr>
        <p:spPr>
          <a:xfrm>
            <a:off x="311700" y="790338"/>
            <a:ext cx="8520600" cy="3778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 name="Google Shape;2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311700" y="0"/>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1" name="Google Shape;31;p5"/>
          <p:cNvSpPr txBox="1"/>
          <p:nvPr>
            <p:ph idx="1" type="body"/>
          </p:nvPr>
        </p:nvSpPr>
        <p:spPr>
          <a:xfrm>
            <a:off x="311700" y="7327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2" type="body"/>
          </p:nvPr>
        </p:nvSpPr>
        <p:spPr>
          <a:xfrm>
            <a:off x="4832400" y="7327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11700" y="0"/>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490250" y="526350"/>
            <a:ext cx="5613600" cy="2148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8"/>
          <p:cNvSpPr txBox="1"/>
          <p:nvPr/>
        </p:nvSpPr>
        <p:spPr>
          <a:xfrm>
            <a:off x="658150" y="2772600"/>
            <a:ext cx="4565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8" name="Google Shape;48;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790338"/>
            <a:ext cx="8520600" cy="3778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2000">
                <a:solidFill>
                  <a:schemeClr val="dk2"/>
                </a:solidFill>
                <a:latin typeface="Open Sans"/>
                <a:ea typeface="Open Sans"/>
                <a:cs typeface="Open Sans"/>
                <a:sym typeface="Open Sans"/>
              </a:defRPr>
            </a:lvl1pPr>
            <a:lvl2pPr lvl="1" algn="r">
              <a:buNone/>
              <a:defRPr sz="2000">
                <a:solidFill>
                  <a:schemeClr val="dk2"/>
                </a:solidFill>
                <a:latin typeface="Open Sans"/>
                <a:ea typeface="Open Sans"/>
                <a:cs typeface="Open Sans"/>
                <a:sym typeface="Open Sans"/>
              </a:defRPr>
            </a:lvl2pPr>
            <a:lvl3pPr lvl="2" algn="r">
              <a:buNone/>
              <a:defRPr sz="2000">
                <a:solidFill>
                  <a:schemeClr val="dk2"/>
                </a:solidFill>
                <a:latin typeface="Open Sans"/>
                <a:ea typeface="Open Sans"/>
                <a:cs typeface="Open Sans"/>
                <a:sym typeface="Open Sans"/>
              </a:defRPr>
            </a:lvl3pPr>
            <a:lvl4pPr lvl="3" algn="r">
              <a:buNone/>
              <a:defRPr sz="2000">
                <a:solidFill>
                  <a:schemeClr val="dk2"/>
                </a:solidFill>
                <a:latin typeface="Open Sans"/>
                <a:ea typeface="Open Sans"/>
                <a:cs typeface="Open Sans"/>
                <a:sym typeface="Open Sans"/>
              </a:defRPr>
            </a:lvl4pPr>
            <a:lvl5pPr lvl="4" algn="r">
              <a:buNone/>
              <a:defRPr sz="2000">
                <a:solidFill>
                  <a:schemeClr val="dk2"/>
                </a:solidFill>
                <a:latin typeface="Open Sans"/>
                <a:ea typeface="Open Sans"/>
                <a:cs typeface="Open Sans"/>
                <a:sym typeface="Open Sans"/>
              </a:defRPr>
            </a:lvl5pPr>
            <a:lvl6pPr lvl="5" algn="r">
              <a:buNone/>
              <a:defRPr sz="2000">
                <a:solidFill>
                  <a:schemeClr val="dk2"/>
                </a:solidFill>
                <a:latin typeface="Open Sans"/>
                <a:ea typeface="Open Sans"/>
                <a:cs typeface="Open Sans"/>
                <a:sym typeface="Open Sans"/>
              </a:defRPr>
            </a:lvl6pPr>
            <a:lvl7pPr lvl="6" algn="r">
              <a:buNone/>
              <a:defRPr sz="2000">
                <a:solidFill>
                  <a:schemeClr val="dk2"/>
                </a:solidFill>
                <a:latin typeface="Open Sans"/>
                <a:ea typeface="Open Sans"/>
                <a:cs typeface="Open Sans"/>
                <a:sym typeface="Open Sans"/>
              </a:defRPr>
            </a:lvl7pPr>
            <a:lvl8pPr lvl="7" algn="r">
              <a:buNone/>
              <a:defRPr sz="2000">
                <a:solidFill>
                  <a:schemeClr val="dk2"/>
                </a:solidFill>
                <a:latin typeface="Open Sans"/>
                <a:ea typeface="Open Sans"/>
                <a:cs typeface="Open Sans"/>
                <a:sym typeface="Open Sans"/>
              </a:defRPr>
            </a:lvl8pPr>
            <a:lvl9pPr lvl="8" algn="r">
              <a:buNone/>
              <a:defRPr sz="2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1462200" y="2402400"/>
            <a:ext cx="326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959"/>
                </a:solidFill>
              </a:rPr>
              <a:t>INST409C: Cognitive Security | Fall 2021 | SJ Terp</a:t>
            </a:r>
            <a:endParaRPr sz="1000">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nytimes.com/2021/11/28/business/media-misinformation-disinformation.html?fbclid=IwAR2uIFMy61y332xpZ1ZjEVM-LBwwfehQx9aQANtdJZvty30OvyLFt5UwCrI" TargetMode="External"/><Relationship Id="rId4" Type="http://schemas.openxmlformats.org/officeDocument/2006/relationships/hyperlink" Target="https://harpers.org/archive/2021/09/bad-news-selling-the-story-of-disinformat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Week  14 Class 2: CogSec business and future </a:t>
            </a:r>
            <a:endParaRPr/>
          </a:p>
        </p:txBody>
      </p:sp>
      <p:sp>
        <p:nvSpPr>
          <p:cNvPr id="67" name="Google Shape;67;p14"/>
          <p:cNvSpPr txBox="1"/>
          <p:nvPr>
            <p:ph idx="1" type="subTitle"/>
          </p:nvPr>
        </p:nvSpPr>
        <p:spPr>
          <a:xfrm>
            <a:off x="1092775" y="3276425"/>
            <a:ext cx="7048200" cy="6087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sz="2800">
                <a:solidFill>
                  <a:srgbClr val="595959"/>
                </a:solidFill>
                <a:latin typeface="Arial"/>
                <a:ea typeface="Arial"/>
                <a:cs typeface="Arial"/>
                <a:sym typeface="Arial"/>
              </a:rPr>
              <a:t>INST408C: Cognitive Security | Fall 2021 | SJ Terp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CogSec creator business landscape</a:t>
            </a:r>
            <a:endParaRPr/>
          </a:p>
        </p:txBody>
      </p:sp>
      <p:sp>
        <p:nvSpPr>
          <p:cNvPr id="142" name="Google Shape;142;p23"/>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Disinformation creators etc</a:t>
            </a:r>
            <a:endParaRPr/>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0"/>
            <a:ext cx="8520600" cy="7074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 sz="3000"/>
              <a:t>Disinformation Actors</a:t>
            </a:r>
            <a:endParaRPr sz="3000"/>
          </a:p>
        </p:txBody>
      </p:sp>
      <p:grpSp>
        <p:nvGrpSpPr>
          <p:cNvPr id="149" name="Google Shape;149;p24"/>
          <p:cNvGrpSpPr/>
          <p:nvPr/>
        </p:nvGrpSpPr>
        <p:grpSpPr>
          <a:xfrm>
            <a:off x="524400" y="1426180"/>
            <a:ext cx="2484450" cy="3203400"/>
            <a:chOff x="0" y="-1"/>
            <a:chExt cx="3312600" cy="4271200"/>
          </a:xfrm>
        </p:grpSpPr>
        <p:sp>
          <p:nvSpPr>
            <p:cNvPr id="150" name="Google Shape;150;p24"/>
            <p:cNvSpPr/>
            <p:nvPr/>
          </p:nvSpPr>
          <p:spPr>
            <a:xfrm>
              <a:off x="0" y="-1"/>
              <a:ext cx="33126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1" name="Google Shape;151;p24"/>
            <p:cNvSpPr txBox="1"/>
            <p:nvPr/>
          </p:nvSpPr>
          <p:spPr>
            <a:xfrm>
              <a:off x="12700" y="12699"/>
              <a:ext cx="3287100" cy="42585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Persistent Manipulators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Advanced teams</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Internet Research Agency</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China, Iran teams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For-profit website networks</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Antivax websites </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Pink slime sites</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“Stolen” US election sites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Nationstate media </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Sputnik</a:t>
              </a:r>
              <a:endParaRPr b="0" i="0" sz="12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Russia Today</a:t>
              </a:r>
              <a:endParaRPr b="0" i="0" sz="1200" u="none" cap="none" strike="noStrike">
                <a:solidFill>
                  <a:srgbClr val="000000"/>
                </a:solidFill>
                <a:latin typeface="Arial"/>
                <a:ea typeface="Arial"/>
                <a:cs typeface="Arial"/>
                <a:sym typeface="Arial"/>
              </a:endParaRPr>
            </a:p>
          </p:txBody>
        </p:sp>
      </p:grpSp>
      <p:grpSp>
        <p:nvGrpSpPr>
          <p:cNvPr id="152" name="Google Shape;152;p24"/>
          <p:cNvGrpSpPr/>
          <p:nvPr/>
        </p:nvGrpSpPr>
        <p:grpSpPr>
          <a:xfrm>
            <a:off x="3368417" y="1426161"/>
            <a:ext cx="2445750" cy="3126150"/>
            <a:chOff x="-1" y="-1"/>
            <a:chExt cx="3261000" cy="4168200"/>
          </a:xfrm>
        </p:grpSpPr>
        <p:sp>
          <p:nvSpPr>
            <p:cNvPr id="153" name="Google Shape;153;p24"/>
            <p:cNvSpPr/>
            <p:nvPr/>
          </p:nvSpPr>
          <p:spPr>
            <a:xfrm>
              <a:off x="-1" y="-1"/>
              <a:ext cx="32610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4" name="Google Shape;154;p24"/>
            <p:cNvSpPr txBox="1"/>
            <p:nvPr/>
          </p:nvSpPr>
          <p:spPr>
            <a:xfrm>
              <a:off x="12699" y="12699"/>
              <a:ext cx="3235500" cy="30273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Service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Providers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Disinformation as a Service</a:t>
              </a:r>
              <a:endParaRPr b="0" i="0" sz="11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Factories</a:t>
              </a:r>
              <a:endParaRPr b="0" i="0" sz="11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Ex-marketing, spam etc</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Ad-Hoc paid teams</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EBLA Ghana</a:t>
              </a:r>
              <a:endParaRPr b="0" i="0" sz="11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PeaceData USA</a:t>
              </a:r>
              <a:endParaRPr b="0" i="0" sz="1100" u="none" cap="none" strike="noStrike">
                <a:solidFill>
                  <a:srgbClr val="000000"/>
                </a:solidFill>
                <a:latin typeface="Arial"/>
                <a:ea typeface="Arial"/>
                <a:cs typeface="Arial"/>
                <a:sym typeface="Arial"/>
              </a:endParaRPr>
            </a:p>
          </p:txBody>
        </p:sp>
      </p:grpSp>
      <p:grpSp>
        <p:nvGrpSpPr>
          <p:cNvPr id="155" name="Google Shape;155;p24"/>
          <p:cNvGrpSpPr/>
          <p:nvPr/>
        </p:nvGrpSpPr>
        <p:grpSpPr>
          <a:xfrm>
            <a:off x="6173737" y="1426180"/>
            <a:ext cx="2407050" cy="3126150"/>
            <a:chOff x="-1" y="-1"/>
            <a:chExt cx="3209400" cy="4168200"/>
          </a:xfrm>
        </p:grpSpPr>
        <p:sp>
          <p:nvSpPr>
            <p:cNvPr id="156" name="Google Shape;156;p24"/>
            <p:cNvSpPr/>
            <p:nvPr/>
          </p:nvSpPr>
          <p:spPr>
            <a:xfrm>
              <a:off x="-1" y="-1"/>
              <a:ext cx="32094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txBox="1"/>
            <p:nvPr/>
          </p:nvSpPr>
          <p:spPr>
            <a:xfrm>
              <a:off x="12699" y="12699"/>
              <a:ext cx="3183900" cy="39096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Opportunists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Wares Sellers</a:t>
              </a:r>
              <a:endParaRPr b="0" i="0" sz="12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Clicks</a:t>
              </a:r>
              <a:endParaRPr b="0" i="0" sz="12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T-shirts</a:t>
              </a:r>
              <a:endParaRPr b="0" i="0" sz="1200" u="none" cap="none" strike="noStrike">
                <a:solidFill>
                  <a:srgbClr val="000000"/>
                </a:solidFill>
                <a:latin typeface="Arial"/>
                <a:ea typeface="Arial"/>
                <a:cs typeface="Arial"/>
                <a:sym typeface="Arial"/>
              </a:endParaRPr>
            </a:p>
            <a:p>
              <a:pPr indent="-139700" lvl="0" marL="1397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Books etc.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Groups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Conspiracy groups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Extremists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latin typeface="Arial"/>
                  <a:ea typeface="Arial"/>
                  <a:cs typeface="Arial"/>
                  <a:sym typeface="Arial"/>
                </a:rPr>
                <a:t>Individuals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Attention-seekers</a:t>
              </a:r>
              <a:endParaRPr b="0" i="0" sz="1200" u="none" cap="none" strike="noStrike">
                <a:solidFill>
                  <a:srgbClr val="000000"/>
                </a:solidFill>
                <a:latin typeface="Arial"/>
                <a:ea typeface="Arial"/>
                <a:cs typeface="Arial"/>
                <a:sym typeface="Arial"/>
              </a:endParaRPr>
            </a:p>
            <a:p>
              <a:pPr indent="-88900" lvl="0" marL="1016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Jokers etc</a:t>
              </a:r>
              <a:endParaRPr b="0" i="0" sz="12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Disinformation</a:t>
            </a:r>
            <a:r>
              <a:rPr lang="en"/>
              <a:t> Creation </a:t>
            </a:r>
            <a:r>
              <a:rPr lang="en"/>
              <a:t>Actors</a:t>
            </a:r>
            <a:endParaRPr/>
          </a:p>
        </p:txBody>
      </p:sp>
      <p:sp>
        <p:nvSpPr>
          <p:cNvPr id="163" name="Google Shape;163;p25"/>
          <p:cNvSpPr txBox="1"/>
          <p:nvPr>
            <p:ph idx="1" type="body"/>
          </p:nvPr>
        </p:nvSpPr>
        <p:spPr>
          <a:xfrm>
            <a:off x="134250" y="1167400"/>
            <a:ext cx="280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Entities behind disinformation</a:t>
            </a:r>
            <a:endParaRPr/>
          </a:p>
          <a:p>
            <a:pPr indent="-342900" lvl="0" marL="457200" rtl="0" algn="l">
              <a:spcBef>
                <a:spcPts val="1200"/>
              </a:spcBef>
              <a:spcAft>
                <a:spcPts val="0"/>
              </a:spcAft>
              <a:buSzPts val="1800"/>
              <a:buChar char="●"/>
            </a:pPr>
            <a:r>
              <a:rPr lang="en"/>
              <a:t>Nationstates</a:t>
            </a:r>
            <a:endParaRPr/>
          </a:p>
          <a:p>
            <a:pPr indent="-342900" lvl="0" marL="457200" rtl="0" algn="l">
              <a:spcBef>
                <a:spcPts val="0"/>
              </a:spcBef>
              <a:spcAft>
                <a:spcPts val="0"/>
              </a:spcAft>
              <a:buSzPts val="1800"/>
              <a:buChar char="●"/>
            </a:pPr>
            <a:r>
              <a:rPr lang="en"/>
              <a:t>Individuals</a:t>
            </a:r>
            <a:endParaRPr/>
          </a:p>
          <a:p>
            <a:pPr indent="-342900" lvl="0" marL="457200" rtl="0" algn="l">
              <a:spcBef>
                <a:spcPts val="0"/>
              </a:spcBef>
              <a:spcAft>
                <a:spcPts val="0"/>
              </a:spcAft>
              <a:buSzPts val="1800"/>
              <a:buChar char="●"/>
            </a:pPr>
            <a:r>
              <a:rPr lang="en"/>
              <a:t>Companies</a:t>
            </a:r>
            <a:endParaRPr/>
          </a:p>
          <a:p>
            <a:pPr indent="0" lvl="0" marL="0" rtl="0" algn="l">
              <a:spcBef>
                <a:spcPts val="1200"/>
              </a:spcBef>
              <a:spcAft>
                <a:spcPts val="0"/>
              </a:spcAft>
              <a:buNone/>
            </a:pPr>
            <a:r>
              <a:rPr lang="en"/>
              <a:t>Entities part of disinformation</a:t>
            </a:r>
            <a:endParaRPr/>
          </a:p>
          <a:p>
            <a:pPr indent="-342900" lvl="0" marL="457200" rtl="0" algn="l">
              <a:spcBef>
                <a:spcPts val="1200"/>
              </a:spcBef>
              <a:spcAft>
                <a:spcPts val="0"/>
              </a:spcAft>
              <a:buSzPts val="1800"/>
              <a:buChar char="●"/>
            </a:pPr>
            <a:r>
              <a:rPr lang="en"/>
              <a:t>DAAS companies</a:t>
            </a:r>
            <a:endParaRPr/>
          </a:p>
        </p:txBody>
      </p:sp>
      <p:pic>
        <p:nvPicPr>
          <p:cNvPr id="164" name="Google Shape;164;p25"/>
          <p:cNvPicPr preferRelativeResize="0"/>
          <p:nvPr/>
        </p:nvPicPr>
        <p:blipFill>
          <a:blip r:embed="rId3">
            <a:alphaModFix/>
          </a:blip>
          <a:stretch>
            <a:fillRect/>
          </a:stretch>
        </p:blipFill>
        <p:spPr>
          <a:xfrm>
            <a:off x="3090900" y="797200"/>
            <a:ext cx="5900699" cy="3288253"/>
          </a:xfrm>
          <a:prstGeom prst="rect">
            <a:avLst/>
          </a:prstGeom>
          <a:noFill/>
          <a:ln>
            <a:noFill/>
          </a:ln>
        </p:spPr>
      </p:pic>
      <p:sp>
        <p:nvSpPr>
          <p:cNvPr id="165" name="Google Shape;165;p25"/>
          <p:cNvSpPr txBox="1"/>
          <p:nvPr/>
        </p:nvSpPr>
        <p:spPr>
          <a:xfrm>
            <a:off x="3090900" y="4312200"/>
            <a:ext cx="590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https://gijn.org/2020/07/08/6-tools-and-6-techniques-reporters-can-use-to-unmask-the-actors-behind-covid-19-disinformation/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DAAS: disinfo as a service companies</a:t>
            </a:r>
            <a:endParaRPr/>
          </a:p>
        </p:txBody>
      </p:sp>
      <p:sp>
        <p:nvSpPr>
          <p:cNvPr id="171" name="Google Shape;17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2" name="Google Shape;172;p26"/>
          <p:cNvPicPr preferRelativeResize="0"/>
          <p:nvPr/>
        </p:nvPicPr>
        <p:blipFill>
          <a:blip r:embed="rId3">
            <a:alphaModFix/>
          </a:blip>
          <a:stretch>
            <a:fillRect/>
          </a:stretch>
        </p:blipFill>
        <p:spPr>
          <a:xfrm>
            <a:off x="1942500" y="593700"/>
            <a:ext cx="4499228" cy="4131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Disinformation as a service</a:t>
            </a:r>
            <a:endParaRPr/>
          </a:p>
        </p:txBody>
      </p:sp>
      <p:sp>
        <p:nvSpPr>
          <p:cNvPr id="178" name="Google Shape;178;p27"/>
          <p:cNvSpPr txBox="1"/>
          <p:nvPr>
            <p:ph idx="1" type="body"/>
          </p:nvPr>
        </p:nvSpPr>
        <p:spPr>
          <a:xfrm>
            <a:off x="311700" y="790338"/>
            <a:ext cx="8520600" cy="37788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108333"/>
              <a:buNone/>
            </a:pPr>
            <a:r>
              <a:rPr i="1" lang="en"/>
              <a:t>“</a:t>
            </a:r>
            <a:r>
              <a:rPr i="1" lang="en" sz="1200">
                <a:solidFill>
                  <a:srgbClr val="777777"/>
                </a:solidFill>
                <a:latin typeface="Arial"/>
                <a:ea typeface="Arial"/>
                <a:cs typeface="Arial"/>
                <a:sym typeface="Arial"/>
              </a:rPr>
              <a:t>Doctor Zhivago’s services were priced very specifically, as seen below:</a:t>
            </a:r>
            <a:endParaRPr i="1" sz="1200">
              <a:solidFill>
                <a:srgbClr val="777777"/>
              </a:solidFill>
              <a:latin typeface="Arial"/>
              <a:ea typeface="Arial"/>
              <a:cs typeface="Arial"/>
              <a:sym typeface="Arial"/>
            </a:endParaRPr>
          </a:p>
          <a:p>
            <a:pPr indent="-299085" lvl="0" marL="647700" rtl="0" algn="l">
              <a:lnSpc>
                <a:spcPct val="137500"/>
              </a:lnSpc>
              <a:spcBef>
                <a:spcPts val="120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$15 for an article up to 1,000 characters</a:t>
            </a:r>
            <a:endParaRPr i="1" sz="1200">
              <a:solidFill>
                <a:srgbClr val="777777"/>
              </a:solidFill>
              <a:latin typeface="Arial"/>
              <a:ea typeface="Arial"/>
              <a:cs typeface="Arial"/>
              <a:sym typeface="Arial"/>
            </a:endParaRPr>
          </a:p>
          <a:p>
            <a:pPr indent="-299085" lvl="0" marL="647700" rtl="0" algn="l">
              <a:lnSpc>
                <a:spcPct val="137500"/>
              </a:lnSpc>
              <a:spcBef>
                <a:spcPts val="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$8 for social media posts and commentary up to 1,000 characters</a:t>
            </a:r>
            <a:endParaRPr i="1" sz="1200">
              <a:solidFill>
                <a:srgbClr val="777777"/>
              </a:solidFill>
              <a:latin typeface="Arial"/>
              <a:ea typeface="Arial"/>
              <a:cs typeface="Arial"/>
              <a:sym typeface="Arial"/>
            </a:endParaRPr>
          </a:p>
          <a:p>
            <a:pPr indent="-299085" lvl="0" marL="647700" rtl="0" algn="l">
              <a:lnSpc>
                <a:spcPct val="137500"/>
              </a:lnSpc>
              <a:spcBef>
                <a:spcPts val="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$10 for Russian to English translation up to 1,800 characters</a:t>
            </a:r>
            <a:endParaRPr i="1" sz="1200">
              <a:solidFill>
                <a:srgbClr val="777777"/>
              </a:solidFill>
              <a:latin typeface="Arial"/>
              <a:ea typeface="Arial"/>
              <a:cs typeface="Arial"/>
              <a:sym typeface="Arial"/>
            </a:endParaRPr>
          </a:p>
          <a:p>
            <a:pPr indent="-299085" lvl="0" marL="647700" rtl="0" algn="l">
              <a:lnSpc>
                <a:spcPct val="137500"/>
              </a:lnSpc>
              <a:spcBef>
                <a:spcPts val="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$25 for other language translation up to 2,000 characters</a:t>
            </a:r>
            <a:endParaRPr i="1" sz="1200">
              <a:solidFill>
                <a:srgbClr val="777777"/>
              </a:solidFill>
              <a:latin typeface="Arial"/>
              <a:ea typeface="Arial"/>
              <a:cs typeface="Arial"/>
              <a:sym typeface="Arial"/>
            </a:endParaRPr>
          </a:p>
          <a:p>
            <a:pPr indent="-299085" lvl="0" marL="647700" rtl="0" algn="l">
              <a:lnSpc>
                <a:spcPct val="137500"/>
              </a:lnSpc>
              <a:spcBef>
                <a:spcPts val="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$1,500 for SEO services to further promote social media posts and traditional media articles, with a time frame of 10 to 15 days</a:t>
            </a:r>
            <a:endParaRPr i="1" sz="1200">
              <a:solidFill>
                <a:srgbClr val="777777"/>
              </a:solidFill>
              <a:latin typeface="Arial"/>
              <a:ea typeface="Arial"/>
              <a:cs typeface="Arial"/>
              <a:sym typeface="Arial"/>
            </a:endParaRPr>
          </a:p>
          <a:p>
            <a:pPr indent="0" lvl="0" marL="0" rtl="0" algn="l">
              <a:lnSpc>
                <a:spcPct val="150000"/>
              </a:lnSpc>
              <a:spcBef>
                <a:spcPts val="1200"/>
              </a:spcBef>
              <a:spcAft>
                <a:spcPts val="0"/>
              </a:spcAft>
              <a:buSzPct val="108333"/>
              <a:buNone/>
            </a:pPr>
            <a:r>
              <a:rPr i="1" lang="en" sz="1200">
                <a:solidFill>
                  <a:srgbClr val="777777"/>
                </a:solidFill>
                <a:latin typeface="Arial"/>
                <a:ea typeface="Arial"/>
                <a:cs typeface="Arial"/>
                <a:sym typeface="Arial"/>
              </a:rPr>
              <a:t>Raskolnikov, on the other hand, had less specific pricing:</a:t>
            </a:r>
            <a:endParaRPr i="1" sz="1200">
              <a:solidFill>
                <a:srgbClr val="777777"/>
              </a:solidFill>
              <a:latin typeface="Arial"/>
              <a:ea typeface="Arial"/>
              <a:cs typeface="Arial"/>
              <a:sym typeface="Arial"/>
            </a:endParaRPr>
          </a:p>
          <a:p>
            <a:pPr indent="-299085" lvl="0" marL="647700" rtl="0" algn="l">
              <a:lnSpc>
                <a:spcPct val="137500"/>
              </a:lnSpc>
              <a:spcBef>
                <a:spcPts val="210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$150 for Facebook and other social media accounts and content</a:t>
            </a:r>
            <a:endParaRPr i="1" sz="1200">
              <a:solidFill>
                <a:srgbClr val="777777"/>
              </a:solidFill>
              <a:latin typeface="Arial"/>
              <a:ea typeface="Arial"/>
              <a:cs typeface="Arial"/>
              <a:sym typeface="Arial"/>
            </a:endParaRPr>
          </a:p>
          <a:p>
            <a:pPr indent="-299085" lvl="0" marL="647700" rtl="0" algn="l">
              <a:lnSpc>
                <a:spcPct val="137500"/>
              </a:lnSpc>
              <a:spcBef>
                <a:spcPts val="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$200 for LinkedIn accounts and content</a:t>
            </a:r>
            <a:endParaRPr i="1" sz="1200">
              <a:solidFill>
                <a:srgbClr val="777777"/>
              </a:solidFill>
              <a:latin typeface="Arial"/>
              <a:ea typeface="Arial"/>
              <a:cs typeface="Arial"/>
              <a:sym typeface="Arial"/>
            </a:endParaRPr>
          </a:p>
          <a:p>
            <a:pPr indent="-299085" lvl="0" marL="647700" rtl="0" algn="l">
              <a:lnSpc>
                <a:spcPct val="137500"/>
              </a:lnSpc>
              <a:spcBef>
                <a:spcPts val="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$350–$550 per month for social media marketing</a:t>
            </a:r>
            <a:endParaRPr i="1" sz="1200">
              <a:solidFill>
                <a:srgbClr val="777777"/>
              </a:solidFill>
              <a:latin typeface="Arial"/>
              <a:ea typeface="Arial"/>
              <a:cs typeface="Arial"/>
              <a:sym typeface="Arial"/>
            </a:endParaRPr>
          </a:p>
          <a:p>
            <a:pPr indent="-299085" lvl="0" marL="647700" rtl="0" algn="l">
              <a:lnSpc>
                <a:spcPct val="137500"/>
              </a:lnSpc>
              <a:spcBef>
                <a:spcPts val="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$45 for an article up to 1,000 characters</a:t>
            </a:r>
            <a:endParaRPr i="1" sz="1200">
              <a:solidFill>
                <a:srgbClr val="777777"/>
              </a:solidFill>
              <a:latin typeface="Arial"/>
              <a:ea typeface="Arial"/>
              <a:cs typeface="Arial"/>
              <a:sym typeface="Arial"/>
            </a:endParaRPr>
          </a:p>
          <a:p>
            <a:pPr indent="-299085" lvl="0" marL="647700" rtl="0" algn="l">
              <a:lnSpc>
                <a:spcPct val="137500"/>
              </a:lnSpc>
              <a:spcBef>
                <a:spcPts val="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$65 to contact a media source directly to spread material</a:t>
            </a:r>
            <a:endParaRPr i="1" sz="1200">
              <a:solidFill>
                <a:srgbClr val="777777"/>
              </a:solidFill>
              <a:latin typeface="Arial"/>
              <a:ea typeface="Arial"/>
              <a:cs typeface="Arial"/>
              <a:sym typeface="Arial"/>
            </a:endParaRPr>
          </a:p>
          <a:p>
            <a:pPr indent="-299085" lvl="0" marL="647700" rtl="0" algn="l">
              <a:lnSpc>
                <a:spcPct val="137500"/>
              </a:lnSpc>
              <a:spcBef>
                <a:spcPts val="0"/>
              </a:spcBef>
              <a:spcAft>
                <a:spcPts val="0"/>
              </a:spcAft>
              <a:buClr>
                <a:srgbClr val="777777"/>
              </a:buClr>
              <a:buSzPct val="100000"/>
              <a:buFont typeface="Arial"/>
              <a:buChar char="●"/>
            </a:pPr>
            <a:r>
              <a:rPr i="1" lang="en" sz="1200">
                <a:solidFill>
                  <a:srgbClr val="777777"/>
                </a:solidFill>
                <a:latin typeface="Arial"/>
                <a:ea typeface="Arial"/>
                <a:cs typeface="Arial"/>
                <a:sym typeface="Arial"/>
              </a:rPr>
              <a:t>$100 per 10 comments for a given article or news story”</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Internet Research Agency</a:t>
            </a:r>
            <a:endParaRPr/>
          </a:p>
        </p:txBody>
      </p:sp>
      <p:sp>
        <p:nvSpPr>
          <p:cNvPr id="184" name="Google Shape;184;p28"/>
          <p:cNvSpPr txBox="1"/>
          <p:nvPr>
            <p:ph idx="1" type="body"/>
          </p:nvPr>
        </p:nvSpPr>
        <p:spPr>
          <a:xfrm>
            <a:off x="311700" y="1152475"/>
            <a:ext cx="3805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Russian “troll farm”</a:t>
            </a:r>
            <a:endParaRPr/>
          </a:p>
          <a:p>
            <a:pPr indent="0" lvl="0" marL="0" rtl="0" algn="l">
              <a:spcBef>
                <a:spcPts val="1200"/>
              </a:spcBef>
              <a:spcAft>
                <a:spcPts val="0"/>
              </a:spcAft>
              <a:buNone/>
            </a:pPr>
            <a:r>
              <a:rPr lang="en"/>
              <a:t>Well organised</a:t>
            </a:r>
            <a:endParaRPr/>
          </a:p>
          <a:p>
            <a:pPr indent="0" lvl="0" marL="0" rtl="0" algn="l">
              <a:spcBef>
                <a:spcPts val="1200"/>
              </a:spcBef>
              <a:spcAft>
                <a:spcPts val="0"/>
              </a:spcAft>
              <a:buNone/>
            </a:pPr>
            <a:r>
              <a:rPr lang="en"/>
              <a:t>Ex marketing</a:t>
            </a:r>
            <a:endParaRPr/>
          </a:p>
          <a:p>
            <a:pPr indent="0" lvl="0" marL="0" rtl="0" algn="l">
              <a:spcBef>
                <a:spcPts val="1200"/>
              </a:spcBef>
              <a:spcAft>
                <a:spcPts val="1200"/>
              </a:spcAft>
              <a:buNone/>
            </a:pPr>
            <a:r>
              <a:rPr lang="en"/>
              <a:t>Not quite official</a:t>
            </a:r>
            <a:endParaRPr/>
          </a:p>
        </p:txBody>
      </p:sp>
      <p:pic>
        <p:nvPicPr>
          <p:cNvPr id="185" name="Google Shape;185;p28"/>
          <p:cNvPicPr preferRelativeResize="0"/>
          <p:nvPr/>
        </p:nvPicPr>
        <p:blipFill>
          <a:blip r:embed="rId3">
            <a:alphaModFix/>
          </a:blip>
          <a:stretch>
            <a:fillRect/>
          </a:stretch>
        </p:blipFill>
        <p:spPr>
          <a:xfrm>
            <a:off x="4269600" y="1170125"/>
            <a:ext cx="4722002" cy="3541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Satellite org: EBLA</a:t>
            </a:r>
            <a:endParaRPr/>
          </a:p>
        </p:txBody>
      </p:sp>
      <p:sp>
        <p:nvSpPr>
          <p:cNvPr id="191" name="Google Shape;19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29"/>
          <p:cNvPicPr preferRelativeResize="0"/>
          <p:nvPr/>
        </p:nvPicPr>
        <p:blipFill>
          <a:blip r:embed="rId3">
            <a:alphaModFix/>
          </a:blip>
          <a:stretch>
            <a:fillRect/>
          </a:stretch>
        </p:blipFill>
        <p:spPr>
          <a:xfrm>
            <a:off x="2039250" y="642075"/>
            <a:ext cx="4533583" cy="4131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Also</a:t>
            </a:r>
            <a:endParaRPr/>
          </a:p>
        </p:txBody>
      </p:sp>
      <p:sp>
        <p:nvSpPr>
          <p:cNvPr id="198" name="Google Shape;198;p30"/>
          <p:cNvSpPr txBox="1"/>
          <p:nvPr>
            <p:ph idx="1" type="body"/>
          </p:nvPr>
        </p:nvSpPr>
        <p:spPr>
          <a:xfrm>
            <a:off x="311700" y="790338"/>
            <a:ext cx="8520600" cy="3778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Example: Troll farms in the Philippines</a:t>
            </a:r>
            <a:endParaRPr/>
          </a:p>
          <a:p>
            <a:pPr indent="-342900" lvl="0" marL="457200" rtl="0" algn="l">
              <a:spcBef>
                <a:spcPts val="1200"/>
              </a:spcBef>
              <a:spcAft>
                <a:spcPts val="0"/>
              </a:spcAft>
              <a:buSzPts val="1800"/>
              <a:buChar char="●"/>
            </a:pPr>
            <a:r>
              <a:rPr lang="en"/>
              <a:t>PR experts plus younger social media influencers</a:t>
            </a:r>
            <a:endParaRPr/>
          </a:p>
          <a:p>
            <a:pPr indent="-342900" lvl="0" marL="457200" rtl="0" algn="l">
              <a:spcBef>
                <a:spcPts val="0"/>
              </a:spcBef>
              <a:spcAft>
                <a:spcPts val="0"/>
              </a:spcAft>
              <a:buSzPts val="1800"/>
              <a:buChar char="●"/>
            </a:pPr>
            <a:r>
              <a:rPr lang="en"/>
              <a:t>Philippines because English-speaking workforce, used to call ceter, content moderation work</a:t>
            </a:r>
            <a:endParaRPr/>
          </a:p>
          <a:p>
            <a:pPr indent="0" lvl="0" marL="0" rtl="0" algn="l">
              <a:spcBef>
                <a:spcPts val="1200"/>
              </a:spcBef>
              <a:spcAft>
                <a:spcPts val="0"/>
              </a:spcAft>
              <a:buNone/>
            </a:pPr>
            <a:r>
              <a:rPr lang="en"/>
              <a:t>Example: PR firms, various locations</a:t>
            </a:r>
            <a:endParaRPr/>
          </a:p>
          <a:p>
            <a:pPr indent="-342900" lvl="0" marL="457200" rtl="0" algn="l">
              <a:spcBef>
                <a:spcPts val="1200"/>
              </a:spcBef>
              <a:spcAft>
                <a:spcPts val="0"/>
              </a:spcAft>
              <a:buSzPts val="1800"/>
              <a:buChar char="●"/>
            </a:pPr>
            <a:r>
              <a:rPr lang="en"/>
              <a:t>US-based: operating in other countries (Venezuela, Bolivia etc)</a:t>
            </a:r>
            <a:endParaRPr/>
          </a:p>
          <a:p>
            <a:pPr indent="-342900" lvl="0" marL="457200" rtl="0" algn="l">
              <a:spcBef>
                <a:spcPts val="0"/>
              </a:spcBef>
              <a:spcAft>
                <a:spcPts val="0"/>
              </a:spcAft>
              <a:buSzPts val="1800"/>
              <a:buChar char="●"/>
            </a:pPr>
            <a:r>
              <a:rPr lang="en"/>
              <a:t>MAS Agency (Ukraine-based PR firm)</a:t>
            </a:r>
            <a:endParaRPr/>
          </a:p>
          <a:p>
            <a:pPr indent="-342900" lvl="0" marL="457200" rtl="0" algn="l">
              <a:spcBef>
                <a:spcPts val="0"/>
              </a:spcBef>
              <a:spcAft>
                <a:spcPts val="0"/>
              </a:spcAft>
              <a:buSzPts val="1800"/>
              <a:buChar char="●"/>
            </a:pPr>
            <a:r>
              <a:rPr lang="en"/>
              <a:t>Saudi digital marketing firm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99" name="Google Shape;19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87900" y="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Antivax Superspreaders: NaturalNews</a:t>
            </a:r>
            <a:endParaRPr/>
          </a:p>
        </p:txBody>
      </p:sp>
      <p:pic>
        <p:nvPicPr>
          <p:cNvPr id="205" name="Google Shape;205;p31"/>
          <p:cNvPicPr preferRelativeResize="0"/>
          <p:nvPr/>
        </p:nvPicPr>
        <p:blipFill rotWithShape="1">
          <a:blip r:embed="rId3">
            <a:alphaModFix/>
          </a:blip>
          <a:srcRect b="0" l="0" r="0" t="0"/>
          <a:stretch/>
        </p:blipFill>
        <p:spPr>
          <a:xfrm>
            <a:off x="1337525" y="686100"/>
            <a:ext cx="5947375" cy="4334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87900" y="992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More Superspreaders</a:t>
            </a:r>
            <a:endParaRPr/>
          </a:p>
        </p:txBody>
      </p:sp>
      <p:pic>
        <p:nvPicPr>
          <p:cNvPr id="211" name="Google Shape;211;p32"/>
          <p:cNvPicPr preferRelativeResize="0"/>
          <p:nvPr/>
        </p:nvPicPr>
        <p:blipFill rotWithShape="1">
          <a:blip r:embed="rId3">
            <a:alphaModFix/>
          </a:blip>
          <a:srcRect b="0" l="0" r="0" t="0"/>
          <a:stretch/>
        </p:blipFill>
        <p:spPr>
          <a:xfrm>
            <a:off x="108700" y="785325"/>
            <a:ext cx="4128601" cy="2258951"/>
          </a:xfrm>
          <a:prstGeom prst="rect">
            <a:avLst/>
          </a:prstGeom>
          <a:noFill/>
          <a:ln>
            <a:noFill/>
          </a:ln>
        </p:spPr>
      </p:pic>
      <p:pic>
        <p:nvPicPr>
          <p:cNvPr id="212" name="Google Shape;212;p32"/>
          <p:cNvPicPr preferRelativeResize="0"/>
          <p:nvPr/>
        </p:nvPicPr>
        <p:blipFill rotWithShape="1">
          <a:blip r:embed="rId4">
            <a:alphaModFix/>
          </a:blip>
          <a:srcRect b="0" l="0" r="0" t="0"/>
          <a:stretch/>
        </p:blipFill>
        <p:spPr>
          <a:xfrm>
            <a:off x="2205651" y="3123875"/>
            <a:ext cx="4558201" cy="1874275"/>
          </a:xfrm>
          <a:prstGeom prst="rect">
            <a:avLst/>
          </a:prstGeom>
          <a:noFill/>
          <a:ln>
            <a:noFill/>
          </a:ln>
        </p:spPr>
      </p:pic>
      <p:pic>
        <p:nvPicPr>
          <p:cNvPr id="213" name="Google Shape;213;p32"/>
          <p:cNvPicPr preferRelativeResize="0"/>
          <p:nvPr/>
        </p:nvPicPr>
        <p:blipFill rotWithShape="1">
          <a:blip r:embed="rId5">
            <a:alphaModFix/>
          </a:blip>
          <a:srcRect b="0" l="0" r="0" t="0"/>
          <a:stretch/>
        </p:blipFill>
        <p:spPr>
          <a:xfrm>
            <a:off x="4724575" y="785325"/>
            <a:ext cx="4128602" cy="22540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INST408C Week </a:t>
            </a:r>
            <a:endParaRPr/>
          </a:p>
        </p:txBody>
      </p:sp>
      <p:sp>
        <p:nvSpPr>
          <p:cNvPr id="73" name="Google Shape;73;p15"/>
          <p:cNvSpPr txBox="1"/>
          <p:nvPr>
            <p:ph idx="1" type="body"/>
          </p:nvPr>
        </p:nvSpPr>
        <p:spPr>
          <a:xfrm>
            <a:off x="364050" y="707400"/>
            <a:ext cx="4182600" cy="2031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Monday</a:t>
            </a:r>
            <a:endParaRPr/>
          </a:p>
          <a:p>
            <a:pPr indent="-342900" lvl="0" marL="457200" rtl="0" algn="l">
              <a:spcBef>
                <a:spcPts val="1200"/>
              </a:spcBef>
              <a:spcAft>
                <a:spcPts val="0"/>
              </a:spcAft>
              <a:buSzPts val="1800"/>
              <a:buChar char="●"/>
            </a:pPr>
            <a:r>
              <a:rPr lang="en"/>
              <a:t>Project session</a:t>
            </a:r>
            <a:endParaRPr/>
          </a:p>
        </p:txBody>
      </p:sp>
      <p:sp>
        <p:nvSpPr>
          <p:cNvPr id="74" name="Google Shape;74;p15"/>
          <p:cNvSpPr txBox="1"/>
          <p:nvPr>
            <p:ph idx="1" type="body"/>
          </p:nvPr>
        </p:nvSpPr>
        <p:spPr>
          <a:xfrm>
            <a:off x="364050" y="2839925"/>
            <a:ext cx="4182600" cy="178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n"/>
              <a:t>Readings</a:t>
            </a:r>
            <a:endParaRPr/>
          </a:p>
          <a:p>
            <a:pPr indent="-342900" lvl="0" marL="457200" rtl="0" algn="l">
              <a:spcBef>
                <a:spcPts val="1200"/>
              </a:spcBef>
              <a:spcAft>
                <a:spcPts val="0"/>
              </a:spcAft>
              <a:buClr>
                <a:srgbClr val="000000"/>
              </a:buClr>
              <a:buSzPct val="100000"/>
              <a:buFont typeface="Arial"/>
              <a:buChar char="●"/>
            </a:pPr>
            <a:r>
              <a:rPr lang="en" sz="4500" u="sng">
                <a:solidFill>
                  <a:schemeClr val="hlink"/>
                </a:solidFill>
                <a:latin typeface="Arial"/>
                <a:ea typeface="Arial"/>
                <a:cs typeface="Arial"/>
                <a:sym typeface="Arial"/>
                <a:hlinkClick r:id="rId3"/>
              </a:rPr>
              <a:t>NY Times, "inside the disinformation wars"</a:t>
            </a:r>
            <a:endParaRPr sz="4500" u="sng">
              <a:solidFill>
                <a:schemeClr val="hlink"/>
              </a:solidFill>
              <a:latin typeface="Arial"/>
              <a:ea typeface="Arial"/>
              <a:cs typeface="Arial"/>
              <a:sym typeface="Arial"/>
            </a:endParaRPr>
          </a:p>
          <a:p>
            <a:pPr indent="-342900" lvl="0" marL="457200" rtl="0" algn="l">
              <a:spcBef>
                <a:spcPts val="0"/>
              </a:spcBef>
              <a:spcAft>
                <a:spcPts val="0"/>
              </a:spcAft>
              <a:buClr>
                <a:srgbClr val="000000"/>
              </a:buClr>
              <a:buSzPct val="100000"/>
              <a:buFont typeface="Arial"/>
              <a:buChar char="●"/>
            </a:pPr>
            <a:r>
              <a:rPr lang="en" sz="4500" u="sng">
                <a:solidFill>
                  <a:schemeClr val="hlink"/>
                </a:solidFill>
                <a:latin typeface="Arial"/>
                <a:ea typeface="Arial"/>
                <a:cs typeface="Arial"/>
                <a:sym typeface="Arial"/>
              </a:rPr>
              <a:t>Harpers, </a:t>
            </a:r>
            <a:r>
              <a:rPr lang="en" sz="4500" u="sng">
                <a:solidFill>
                  <a:schemeClr val="hlink"/>
                </a:solidFill>
                <a:latin typeface="Arial"/>
                <a:ea typeface="Arial"/>
                <a:cs typeface="Arial"/>
                <a:sym typeface="Arial"/>
                <a:hlinkClick r:id="rId4"/>
              </a:rPr>
              <a:t>Bad News</a:t>
            </a:r>
            <a:endParaRPr sz="45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 name="Google Shape;76;p15"/>
          <p:cNvSpPr txBox="1"/>
          <p:nvPr>
            <p:ph idx="1" type="body"/>
          </p:nvPr>
        </p:nvSpPr>
        <p:spPr>
          <a:xfrm>
            <a:off x="4752750" y="2839925"/>
            <a:ext cx="4182600" cy="1780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Assignments</a:t>
            </a:r>
            <a:endParaRPr/>
          </a:p>
          <a:p>
            <a:pPr indent="-342900" lvl="0" marL="457200" rtl="0" algn="l">
              <a:spcBef>
                <a:spcPts val="1200"/>
              </a:spcBef>
              <a:spcAft>
                <a:spcPts val="0"/>
              </a:spcAft>
              <a:buSzPts val="1800"/>
              <a:buChar char="●"/>
            </a:pPr>
            <a:r>
              <a:rPr lang="en"/>
              <a:t>None (work on your project presentations)</a:t>
            </a:r>
            <a:endParaRPr/>
          </a:p>
        </p:txBody>
      </p:sp>
      <p:sp>
        <p:nvSpPr>
          <p:cNvPr id="77" name="Google Shape;77;p15"/>
          <p:cNvSpPr txBox="1"/>
          <p:nvPr>
            <p:ph idx="1" type="body"/>
          </p:nvPr>
        </p:nvSpPr>
        <p:spPr>
          <a:xfrm>
            <a:off x="4752750" y="707500"/>
            <a:ext cx="4182600" cy="2031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Wednesday</a:t>
            </a:r>
            <a:endParaRPr/>
          </a:p>
          <a:p>
            <a:pPr indent="-342900" lvl="0" marL="457200" rtl="0" algn="l">
              <a:spcBef>
                <a:spcPts val="1200"/>
              </a:spcBef>
              <a:spcAft>
                <a:spcPts val="0"/>
              </a:spcAft>
              <a:buSzPts val="1800"/>
              <a:buChar char="●"/>
            </a:pPr>
            <a:r>
              <a:rPr lang="en"/>
              <a:t>CogSec: business landscape, and the future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13" y="106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Fake experts</a:t>
            </a:r>
            <a:endParaRPr/>
          </a:p>
        </p:txBody>
      </p:sp>
      <p:pic>
        <p:nvPicPr>
          <p:cNvPr id="219" name="Google Shape;219;p33"/>
          <p:cNvPicPr preferRelativeResize="0"/>
          <p:nvPr/>
        </p:nvPicPr>
        <p:blipFill>
          <a:blip r:embed="rId3">
            <a:alphaModFix/>
          </a:blip>
          <a:stretch>
            <a:fillRect/>
          </a:stretch>
        </p:blipFill>
        <p:spPr>
          <a:xfrm>
            <a:off x="998176" y="897826"/>
            <a:ext cx="6905100" cy="3883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87900" y="84350"/>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Freedom</a:t>
            </a:r>
            <a:r>
              <a:rPr lang="en"/>
              <a:t> To Breathe Agency</a:t>
            </a:r>
            <a:endParaRPr/>
          </a:p>
        </p:txBody>
      </p:sp>
      <p:pic>
        <p:nvPicPr>
          <p:cNvPr id="225" name="Google Shape;225;p34"/>
          <p:cNvPicPr preferRelativeResize="0"/>
          <p:nvPr/>
        </p:nvPicPr>
        <p:blipFill rotWithShape="1">
          <a:blip r:embed="rId3">
            <a:alphaModFix/>
          </a:blip>
          <a:srcRect b="0" l="0" r="0" t="0"/>
          <a:stretch/>
        </p:blipFill>
        <p:spPr>
          <a:xfrm>
            <a:off x="269825" y="849150"/>
            <a:ext cx="2244122" cy="3989550"/>
          </a:xfrm>
          <a:prstGeom prst="rect">
            <a:avLst/>
          </a:prstGeom>
          <a:noFill/>
          <a:ln>
            <a:noFill/>
          </a:ln>
        </p:spPr>
      </p:pic>
      <p:pic>
        <p:nvPicPr>
          <p:cNvPr id="226" name="Google Shape;226;p34"/>
          <p:cNvPicPr preferRelativeResize="0"/>
          <p:nvPr/>
        </p:nvPicPr>
        <p:blipFill rotWithShape="1">
          <a:blip r:embed="rId4">
            <a:alphaModFix/>
          </a:blip>
          <a:srcRect b="0" l="0" r="0" t="0"/>
          <a:stretch/>
        </p:blipFill>
        <p:spPr>
          <a:xfrm>
            <a:off x="6259522" y="809800"/>
            <a:ext cx="2706469" cy="4068251"/>
          </a:xfrm>
          <a:prstGeom prst="rect">
            <a:avLst/>
          </a:prstGeom>
          <a:noFill/>
          <a:ln>
            <a:noFill/>
          </a:ln>
        </p:spPr>
      </p:pic>
      <p:pic>
        <p:nvPicPr>
          <p:cNvPr id="227" name="Google Shape;227;p34"/>
          <p:cNvPicPr preferRelativeResize="0"/>
          <p:nvPr/>
        </p:nvPicPr>
        <p:blipFill rotWithShape="1">
          <a:blip r:embed="rId5">
            <a:alphaModFix/>
          </a:blip>
          <a:srcRect b="0" l="0" r="0" t="0"/>
          <a:stretch/>
        </p:blipFill>
        <p:spPr>
          <a:xfrm>
            <a:off x="2595025" y="2371825"/>
            <a:ext cx="3344002" cy="2666727"/>
          </a:xfrm>
          <a:prstGeom prst="rect">
            <a:avLst/>
          </a:prstGeom>
          <a:noFill/>
          <a:ln>
            <a:noFill/>
          </a:ln>
        </p:spPr>
      </p:pic>
      <p:pic>
        <p:nvPicPr>
          <p:cNvPr id="228" name="Google Shape;228;p34"/>
          <p:cNvPicPr preferRelativeResize="0"/>
          <p:nvPr/>
        </p:nvPicPr>
        <p:blipFill rotWithShape="1">
          <a:blip r:embed="rId6">
            <a:alphaModFix/>
          </a:blip>
          <a:srcRect b="0" l="0" r="0" t="0"/>
          <a:stretch/>
        </p:blipFill>
        <p:spPr>
          <a:xfrm>
            <a:off x="2945126" y="809800"/>
            <a:ext cx="2643799" cy="1885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265500" y="1039675"/>
            <a:ext cx="4045200" cy="1675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CogSec creator support business landscape</a:t>
            </a:r>
            <a:endParaRPr/>
          </a:p>
        </p:txBody>
      </p:sp>
      <p:sp>
        <p:nvSpPr>
          <p:cNvPr id="234" name="Google Shape;234;p35"/>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Disinformation suppliers etc</a:t>
            </a:r>
            <a:endParaRPr/>
          </a:p>
        </p:txBody>
      </p:sp>
      <p:sp>
        <p:nvSpPr>
          <p:cNvPr id="235" name="Google Shape;23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a:t>
            </a:r>
            <a:endParaRPr/>
          </a:p>
        </p:txBody>
      </p:sp>
      <p:sp>
        <p:nvSpPr>
          <p:cNvPr id="241" name="Google Shape;241;p36"/>
          <p:cNvSpPr txBox="1"/>
          <p:nvPr>
            <p:ph idx="1" type="body"/>
          </p:nvPr>
        </p:nvSpPr>
        <p:spPr>
          <a:xfrm>
            <a:off x="311700" y="1152475"/>
            <a:ext cx="2729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Bots/ botnets</a:t>
            </a:r>
            <a:endParaRPr/>
          </a:p>
          <a:p>
            <a:pPr indent="-342900" lvl="0" marL="457200" rtl="0" algn="l">
              <a:spcBef>
                <a:spcPts val="0"/>
              </a:spcBef>
              <a:spcAft>
                <a:spcPts val="0"/>
              </a:spcAft>
              <a:buSzPts val="1800"/>
              <a:buChar char="●"/>
            </a:pPr>
            <a:r>
              <a:rPr lang="en"/>
              <a:t>IFTTT variants</a:t>
            </a:r>
            <a:endParaRPr/>
          </a:p>
          <a:p>
            <a:pPr indent="-342900" lvl="0" marL="457200" rtl="0" algn="l">
              <a:spcBef>
                <a:spcPts val="0"/>
              </a:spcBef>
              <a:spcAft>
                <a:spcPts val="0"/>
              </a:spcAft>
              <a:buSzPts val="1800"/>
              <a:buChar char="●"/>
            </a:pPr>
            <a:r>
              <a:rPr lang="en"/>
              <a:t>Personas</a:t>
            </a:r>
            <a:endParaRPr/>
          </a:p>
          <a:p>
            <a:pPr indent="-342900" lvl="0" marL="457200" rtl="0" algn="l">
              <a:spcBef>
                <a:spcPts val="0"/>
              </a:spcBef>
              <a:spcAft>
                <a:spcPts val="0"/>
              </a:spcAft>
              <a:buSzPts val="1800"/>
              <a:buChar char="●"/>
            </a:pPr>
            <a:r>
              <a:rPr lang="en"/>
              <a:t>Network analysis</a:t>
            </a:r>
            <a:endParaRPr/>
          </a:p>
          <a:p>
            <a:pPr indent="-342900" lvl="0" marL="457200" rtl="0" algn="l">
              <a:spcBef>
                <a:spcPts val="0"/>
              </a:spcBef>
              <a:spcAft>
                <a:spcPts val="0"/>
              </a:spcAft>
              <a:buSzPts val="1800"/>
              <a:buChar char="●"/>
            </a:pPr>
            <a:r>
              <a:rPr lang="en"/>
              <a:t>Marketing tools</a:t>
            </a:r>
            <a:endParaRPr/>
          </a:p>
          <a:p>
            <a:pPr indent="-342900" lvl="0" marL="457200" rtl="0" algn="l">
              <a:spcBef>
                <a:spcPts val="0"/>
              </a:spcBef>
              <a:spcAft>
                <a:spcPts val="0"/>
              </a:spcAft>
              <a:buSzPts val="1800"/>
              <a:buChar char="●"/>
            </a:pPr>
            <a:r>
              <a:rPr lang="en"/>
              <a:t>Deepfake generators</a:t>
            </a:r>
            <a:endParaRPr/>
          </a:p>
          <a:p>
            <a:pPr indent="0" lvl="0" marL="0" rtl="0" algn="l">
              <a:spcBef>
                <a:spcPts val="1200"/>
              </a:spcBef>
              <a:spcAft>
                <a:spcPts val="1200"/>
              </a:spcAft>
              <a:buNone/>
            </a:pPr>
            <a:r>
              <a:t/>
            </a:r>
            <a:endParaRPr/>
          </a:p>
        </p:txBody>
      </p:sp>
      <p:pic>
        <p:nvPicPr>
          <p:cNvPr id="242" name="Google Shape;242;p36"/>
          <p:cNvPicPr preferRelativeResize="0"/>
          <p:nvPr/>
        </p:nvPicPr>
        <p:blipFill>
          <a:blip r:embed="rId3">
            <a:alphaModFix/>
          </a:blip>
          <a:stretch>
            <a:fillRect/>
          </a:stretch>
        </p:blipFill>
        <p:spPr>
          <a:xfrm>
            <a:off x="3107225" y="622000"/>
            <a:ext cx="5791350" cy="3899501"/>
          </a:xfrm>
          <a:prstGeom prst="rect">
            <a:avLst/>
          </a:prstGeom>
          <a:noFill/>
          <a:ln>
            <a:noFill/>
          </a:ln>
        </p:spPr>
      </p:pic>
      <p:sp>
        <p:nvSpPr>
          <p:cNvPr id="243" name="Google Shape;243;p36"/>
          <p:cNvSpPr txBox="1"/>
          <p:nvPr/>
        </p:nvSpPr>
        <p:spPr>
          <a:xfrm>
            <a:off x="3041100" y="4568875"/>
            <a:ext cx="57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https://twitter.com/conspirator0/status/1249020176382779392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12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Astroturfers</a:t>
            </a:r>
            <a:endParaRPr/>
          </a:p>
        </p:txBody>
      </p:sp>
      <p:pic>
        <p:nvPicPr>
          <p:cNvPr id="249" name="Google Shape;249;p37"/>
          <p:cNvPicPr preferRelativeResize="0"/>
          <p:nvPr/>
        </p:nvPicPr>
        <p:blipFill>
          <a:blip r:embed="rId3">
            <a:alphaModFix/>
          </a:blip>
          <a:stretch>
            <a:fillRect/>
          </a:stretch>
        </p:blipFill>
        <p:spPr>
          <a:xfrm>
            <a:off x="1903400" y="695750"/>
            <a:ext cx="5337199" cy="429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311700" y="121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AdTech industry</a:t>
            </a:r>
            <a:endParaRPr/>
          </a:p>
        </p:txBody>
      </p:sp>
      <p:pic>
        <p:nvPicPr>
          <p:cNvPr id="255" name="Google Shape;255;p38"/>
          <p:cNvPicPr preferRelativeResize="0"/>
          <p:nvPr/>
        </p:nvPicPr>
        <p:blipFill>
          <a:blip r:embed="rId3">
            <a:alphaModFix/>
          </a:blip>
          <a:stretch>
            <a:fillRect/>
          </a:stretch>
        </p:blipFill>
        <p:spPr>
          <a:xfrm>
            <a:off x="1416825" y="615000"/>
            <a:ext cx="6033110" cy="4528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198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Customer segmentation and targetting</a:t>
            </a:r>
            <a:endParaRPr/>
          </a:p>
        </p:txBody>
      </p:sp>
      <p:pic>
        <p:nvPicPr>
          <p:cNvPr id="261" name="Google Shape;261;p39"/>
          <p:cNvPicPr preferRelativeResize="0"/>
          <p:nvPr/>
        </p:nvPicPr>
        <p:blipFill>
          <a:blip r:embed="rId3">
            <a:alphaModFix/>
          </a:blip>
          <a:stretch>
            <a:fillRect/>
          </a:stretch>
        </p:blipFill>
        <p:spPr>
          <a:xfrm>
            <a:off x="1251425" y="909775"/>
            <a:ext cx="6641142" cy="4067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Disinformation Creation Lumascape</a:t>
            </a:r>
            <a:endParaRPr/>
          </a:p>
        </p:txBody>
      </p:sp>
      <p:sp>
        <p:nvSpPr>
          <p:cNvPr id="267" name="Google Shape;267;p40"/>
          <p:cNvSpPr txBox="1"/>
          <p:nvPr>
            <p:ph idx="1" type="body"/>
          </p:nvPr>
        </p:nvSpPr>
        <p:spPr>
          <a:xfrm>
            <a:off x="311700" y="790350"/>
            <a:ext cx="40257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Disinformation as a service</a:t>
            </a:r>
            <a:endParaRPr/>
          </a:p>
          <a:p>
            <a:pPr indent="-342900" lvl="0" marL="457200" rtl="0" algn="l">
              <a:spcBef>
                <a:spcPts val="1200"/>
              </a:spcBef>
              <a:spcAft>
                <a:spcPts val="0"/>
              </a:spcAft>
              <a:buSzPts val="1800"/>
              <a:buChar char="●"/>
            </a:pPr>
            <a:r>
              <a:rPr lang="en"/>
              <a:t>Internet Research Agency</a:t>
            </a:r>
            <a:endParaRPr/>
          </a:p>
          <a:p>
            <a:pPr indent="0" lvl="0" marL="0" rtl="0" algn="l">
              <a:spcBef>
                <a:spcPts val="1200"/>
              </a:spcBef>
              <a:spcAft>
                <a:spcPts val="0"/>
              </a:spcAft>
              <a:buNone/>
            </a:pPr>
            <a:r>
              <a:rPr lang="en"/>
              <a:t>Public relations</a:t>
            </a:r>
            <a:endParaRPr/>
          </a:p>
          <a:p>
            <a:pPr indent="-342900" lvl="0" marL="457200" rtl="0" algn="l">
              <a:spcBef>
                <a:spcPts val="1200"/>
              </a:spcBef>
              <a:spcAft>
                <a:spcPts val="0"/>
              </a:spcAft>
              <a:buSzPts val="1800"/>
              <a:buChar char="●"/>
            </a:pPr>
            <a:r>
              <a:rPr lang="en"/>
              <a:t>Fazze</a:t>
            </a:r>
            <a:endParaRPr/>
          </a:p>
          <a:p>
            <a:pPr indent="0" lvl="0" marL="0" rtl="0" algn="l">
              <a:spcBef>
                <a:spcPts val="1200"/>
              </a:spcBef>
              <a:spcAft>
                <a:spcPts val="0"/>
              </a:spcAft>
              <a:buNone/>
            </a:pPr>
            <a:r>
              <a:rPr lang="en"/>
              <a:t>Digital strategy</a:t>
            </a:r>
            <a:endParaRPr/>
          </a:p>
          <a:p>
            <a:pPr indent="-342900" lvl="0" marL="457200" rtl="0" algn="l">
              <a:spcBef>
                <a:spcPts val="1200"/>
              </a:spcBef>
              <a:spcAft>
                <a:spcPts val="0"/>
              </a:spcAft>
              <a:buSzPts val="1800"/>
              <a:buChar char="●"/>
            </a:pPr>
            <a:r>
              <a:rPr lang="en" sz="1600">
                <a:solidFill>
                  <a:srgbClr val="292929"/>
                </a:solidFill>
                <a:highlight>
                  <a:srgbClr val="FFFFFF"/>
                </a:highlight>
                <a:latin typeface="Georgia"/>
                <a:ea typeface="Georgia"/>
                <a:cs typeface="Georgia"/>
                <a:sym typeface="Georgia"/>
              </a:rPr>
              <a:t>AP Exata</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Char char="●"/>
            </a:pPr>
            <a:r>
              <a:t/>
            </a:r>
            <a:endParaRPr sz="16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a:p>
        </p:txBody>
      </p:sp>
      <p:sp>
        <p:nvSpPr>
          <p:cNvPr id="268" name="Google Shape;26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40"/>
          <p:cNvSpPr txBox="1"/>
          <p:nvPr>
            <p:ph idx="1" type="body"/>
          </p:nvPr>
        </p:nvSpPr>
        <p:spPr>
          <a:xfrm>
            <a:off x="4806600" y="884425"/>
            <a:ext cx="40257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Audience growth / botnets</a:t>
            </a:r>
            <a:endParaRPr sz="1600">
              <a:solidFill>
                <a:srgbClr val="292929"/>
              </a:solidFill>
              <a:highlight>
                <a:srgbClr val="FFFFFF"/>
              </a:highlight>
              <a:latin typeface="Georgia"/>
              <a:ea typeface="Georgia"/>
              <a:cs typeface="Georgia"/>
              <a:sym typeface="Georgia"/>
            </a:endParaRPr>
          </a:p>
          <a:p>
            <a:pPr indent="-330200" lvl="0" marL="457200" rtl="0" algn="l">
              <a:spcBef>
                <a:spcPts val="1200"/>
              </a:spcBef>
              <a:spcAft>
                <a:spcPts val="0"/>
              </a:spcAft>
              <a:buClr>
                <a:srgbClr val="292929"/>
              </a:buClr>
              <a:buSzPts val="1600"/>
              <a:buFont typeface="Georgia"/>
              <a:buChar char="●"/>
            </a:pPr>
            <a:r>
              <a:t/>
            </a:r>
            <a:endParaRPr sz="16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CogSec Response Business landscape</a:t>
            </a:r>
            <a:endParaRPr/>
          </a:p>
        </p:txBody>
      </p:sp>
      <p:sp>
        <p:nvSpPr>
          <p:cNvPr id="275" name="Google Shape;275;p41"/>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 both sides are shaping up</a:t>
            </a:r>
            <a:endParaRPr/>
          </a:p>
        </p:txBody>
      </p:sp>
      <p:sp>
        <p:nvSpPr>
          <p:cNvPr id="276" name="Google Shape;27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311700" y="0"/>
            <a:ext cx="8520600" cy="7074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 sz="3000"/>
              <a:t>Response Actors</a:t>
            </a:r>
            <a:endParaRPr sz="3000"/>
          </a:p>
        </p:txBody>
      </p:sp>
      <p:grpSp>
        <p:nvGrpSpPr>
          <p:cNvPr id="282" name="Google Shape;282;p42"/>
          <p:cNvGrpSpPr/>
          <p:nvPr/>
        </p:nvGrpSpPr>
        <p:grpSpPr>
          <a:xfrm>
            <a:off x="479774" y="1490324"/>
            <a:ext cx="2407050" cy="2659500"/>
            <a:chOff x="-1" y="-1"/>
            <a:chExt cx="3209400" cy="3546000"/>
          </a:xfrm>
        </p:grpSpPr>
        <p:sp>
          <p:nvSpPr>
            <p:cNvPr id="283" name="Google Shape;283;p42"/>
            <p:cNvSpPr/>
            <p:nvPr/>
          </p:nvSpPr>
          <p:spPr>
            <a:xfrm>
              <a:off x="-1" y="-1"/>
              <a:ext cx="3209400" cy="35460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4" name="Google Shape;284;p42"/>
            <p:cNvSpPr txBox="1"/>
            <p:nvPr/>
          </p:nvSpPr>
          <p:spPr>
            <a:xfrm>
              <a:off x="12699" y="12699"/>
              <a:ext cx="3183900" cy="31503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Disinformation SOCs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Large actors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ISAOs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Platforms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Other large actors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Event-specific</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War rooms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Agencies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100" u="none" cap="none" strike="noStrike">
                <a:solidFill>
                  <a:srgbClr val="000000"/>
                </a:solidFill>
                <a:latin typeface="Arial"/>
                <a:ea typeface="Arial"/>
                <a:cs typeface="Arial"/>
                <a:sym typeface="Arial"/>
              </a:endParaRPr>
            </a:p>
          </p:txBody>
        </p:sp>
      </p:grpSp>
      <p:grpSp>
        <p:nvGrpSpPr>
          <p:cNvPr id="285" name="Google Shape;285;p42"/>
          <p:cNvGrpSpPr/>
          <p:nvPr/>
        </p:nvGrpSpPr>
        <p:grpSpPr>
          <a:xfrm>
            <a:off x="3265742" y="1455639"/>
            <a:ext cx="2407050" cy="2659500"/>
            <a:chOff x="-1" y="-1"/>
            <a:chExt cx="3209400" cy="3546000"/>
          </a:xfrm>
        </p:grpSpPr>
        <p:sp>
          <p:nvSpPr>
            <p:cNvPr id="286" name="Google Shape;286;p42"/>
            <p:cNvSpPr/>
            <p:nvPr/>
          </p:nvSpPr>
          <p:spPr>
            <a:xfrm>
              <a:off x="-1" y="-1"/>
              <a:ext cx="3209400" cy="35460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7" name="Google Shape;287;p42"/>
            <p:cNvSpPr txBox="1"/>
            <p:nvPr/>
          </p:nvSpPr>
          <p:spPr>
            <a:xfrm>
              <a:off x="12699" y="12699"/>
              <a:ext cx="3183900" cy="35196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Disinformation Teams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Disinformation “desk"</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 existing SOC</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Standalone unit</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latin typeface="Arial"/>
                  <a:ea typeface="Arial"/>
                  <a:cs typeface="Arial"/>
                  <a:sym typeface="Arial"/>
                </a:rPr>
                <a:t>Investigators</a:t>
              </a:r>
              <a:endParaRPr b="0" i="0" sz="11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Journalists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Academics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Independent journalists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288" name="Google Shape;288;p42"/>
          <p:cNvGrpSpPr/>
          <p:nvPr/>
        </p:nvGrpSpPr>
        <p:grpSpPr>
          <a:xfrm>
            <a:off x="6051712" y="1455639"/>
            <a:ext cx="2407275" cy="2659500"/>
            <a:chOff x="-1" y="-1"/>
            <a:chExt cx="3209700" cy="3546000"/>
          </a:xfrm>
        </p:grpSpPr>
        <p:sp>
          <p:nvSpPr>
            <p:cNvPr id="289" name="Google Shape;289;p42"/>
            <p:cNvSpPr/>
            <p:nvPr/>
          </p:nvSpPr>
          <p:spPr>
            <a:xfrm>
              <a:off x="-1" y="-1"/>
              <a:ext cx="3209700" cy="35460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0" name="Google Shape;290;p42"/>
            <p:cNvSpPr txBox="1"/>
            <p:nvPr/>
          </p:nvSpPr>
          <p:spPr>
            <a:xfrm>
              <a:off x="12699" y="12699"/>
              <a:ext cx="3184200" cy="29247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Other Responders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Policymakers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Law enforcement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Corporations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Influencers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Nonprofits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Educators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Individual researchers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Concerned citizens</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Business</a:t>
            </a:r>
            <a:endParaRPr/>
          </a:p>
        </p:txBody>
      </p:sp>
      <p:sp>
        <p:nvSpPr>
          <p:cNvPr id="83" name="Google Shape;83;p16"/>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We’ve already been talking about the business of disinformation… </a:t>
            </a:r>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198800" y="76200"/>
            <a:ext cx="8682900" cy="642300"/>
          </a:xfrm>
          <a:prstGeom prst="rect">
            <a:avLst/>
          </a:prstGeom>
          <a:noFill/>
          <a:ln>
            <a:noFill/>
          </a:ln>
        </p:spPr>
        <p:txBody>
          <a:bodyPr anchorCtr="0" anchor="ctr" bIns="34250" lIns="34250" spcFirstLastPara="1" rIns="34250" wrap="square" tIns="34250">
            <a:noAutofit/>
          </a:bodyPr>
          <a:lstStyle/>
          <a:p>
            <a:pPr indent="0" lvl="0" marL="0" rtl="0" algn="l">
              <a:lnSpc>
                <a:spcPct val="100000"/>
              </a:lnSpc>
              <a:spcBef>
                <a:spcPts val="0"/>
              </a:spcBef>
              <a:spcAft>
                <a:spcPts val="0"/>
              </a:spcAft>
              <a:buClr>
                <a:srgbClr val="FFFFFF"/>
              </a:buClr>
              <a:buSzPts val="2300"/>
              <a:buFont typeface="Arial"/>
              <a:buNone/>
            </a:pPr>
            <a:r>
              <a:rPr b="0" lang="en" sz="3000"/>
              <a:t>Example </a:t>
            </a:r>
            <a:r>
              <a:rPr b="0" i="0" lang="en" sz="3000" u="none" cap="none" strike="noStrike">
                <a:latin typeface="Arial"/>
                <a:ea typeface="Arial"/>
                <a:cs typeface="Arial"/>
                <a:sym typeface="Arial"/>
              </a:rPr>
              <a:t>Response Landscape </a:t>
            </a:r>
            <a:endParaRPr b="0" i="0" sz="3000" u="none" cap="none" strike="noStrike">
              <a:latin typeface="Arial"/>
              <a:ea typeface="Arial"/>
              <a:cs typeface="Arial"/>
              <a:sym typeface="Arial"/>
            </a:endParaRPr>
          </a:p>
          <a:p>
            <a:pPr indent="0" lvl="0" marL="0" rtl="0" algn="l">
              <a:lnSpc>
                <a:spcPct val="100000"/>
              </a:lnSpc>
              <a:spcBef>
                <a:spcPts val="0"/>
              </a:spcBef>
              <a:spcAft>
                <a:spcPts val="0"/>
              </a:spcAft>
              <a:buClr>
                <a:srgbClr val="FFFFFF"/>
              </a:buClr>
              <a:buSzPts val="2300"/>
              <a:buFont typeface="Arial"/>
              <a:buNone/>
            </a:pPr>
            <a:r>
              <a:rPr b="0" i="0" lang="en" sz="3000" u="none" cap="none" strike="noStrike">
                <a:latin typeface="Arial"/>
                <a:ea typeface="Arial"/>
                <a:cs typeface="Arial"/>
                <a:sym typeface="Arial"/>
              </a:rPr>
              <a:t>(</a:t>
            </a:r>
            <a:r>
              <a:rPr b="0" lang="en" sz="3000"/>
              <a:t>N</a:t>
            </a:r>
            <a:r>
              <a:rPr b="0" i="0" lang="en" sz="3000" u="none" cap="none" strike="noStrike">
                <a:latin typeface="Arial"/>
                <a:ea typeface="Arial"/>
                <a:cs typeface="Arial"/>
                <a:sym typeface="Arial"/>
              </a:rPr>
              <a:t>eeds / </a:t>
            </a:r>
            <a:r>
              <a:rPr b="0" lang="en" sz="3000"/>
              <a:t>W</a:t>
            </a:r>
            <a:r>
              <a:rPr b="0" i="0" lang="en" sz="3000" u="none" cap="none" strike="noStrike">
                <a:latin typeface="Arial"/>
                <a:ea typeface="Arial"/>
                <a:cs typeface="Arial"/>
                <a:sym typeface="Arial"/>
              </a:rPr>
              <a:t>ork / </a:t>
            </a:r>
            <a:r>
              <a:rPr b="0" lang="en" sz="3000"/>
              <a:t>G</a:t>
            </a:r>
            <a:r>
              <a:rPr b="0" i="0" lang="en" sz="3000" u="none" cap="none" strike="noStrike">
                <a:latin typeface="Arial"/>
                <a:ea typeface="Arial"/>
                <a:cs typeface="Arial"/>
                <a:sym typeface="Arial"/>
              </a:rPr>
              <a:t>aps)</a:t>
            </a:r>
            <a:endParaRPr b="0" sz="3000"/>
          </a:p>
        </p:txBody>
      </p:sp>
      <p:grpSp>
        <p:nvGrpSpPr>
          <p:cNvPr id="296" name="Google Shape;296;p43"/>
          <p:cNvGrpSpPr/>
          <p:nvPr/>
        </p:nvGrpSpPr>
        <p:grpSpPr>
          <a:xfrm>
            <a:off x="366307" y="1174142"/>
            <a:ext cx="2407050" cy="2795175"/>
            <a:chOff x="-1" y="-1"/>
            <a:chExt cx="3209400" cy="3726900"/>
          </a:xfrm>
        </p:grpSpPr>
        <p:sp>
          <p:nvSpPr>
            <p:cNvPr id="297" name="Google Shape;297;p43"/>
            <p:cNvSpPr/>
            <p:nvPr/>
          </p:nvSpPr>
          <p:spPr>
            <a:xfrm>
              <a:off x="-1" y="-1"/>
              <a:ext cx="3209400" cy="37269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3"/>
            <p:cNvSpPr txBox="1"/>
            <p:nvPr/>
          </p:nvSpPr>
          <p:spPr>
            <a:xfrm>
              <a:off x="12699" y="12699"/>
              <a:ext cx="3183900" cy="23910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Risk Reduction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Media and influence literacy</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information landscaping</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Other risk reduction</a:t>
              </a:r>
              <a:endParaRPr b="0" i="0" sz="1100" u="none" cap="none" strike="noStrike">
                <a:solidFill>
                  <a:srgbClr val="000000"/>
                </a:solidFill>
                <a:latin typeface="Arial"/>
                <a:ea typeface="Arial"/>
                <a:cs typeface="Arial"/>
                <a:sym typeface="Arial"/>
              </a:endParaRPr>
            </a:p>
          </p:txBody>
        </p:sp>
      </p:grpSp>
      <p:grpSp>
        <p:nvGrpSpPr>
          <p:cNvPr id="299" name="Google Shape;299;p43"/>
          <p:cNvGrpSpPr/>
          <p:nvPr/>
        </p:nvGrpSpPr>
        <p:grpSpPr>
          <a:xfrm>
            <a:off x="3285675" y="1174142"/>
            <a:ext cx="2407050" cy="1587225"/>
            <a:chOff x="0" y="0"/>
            <a:chExt cx="3209400" cy="2116300"/>
          </a:xfrm>
        </p:grpSpPr>
        <p:sp>
          <p:nvSpPr>
            <p:cNvPr id="300" name="Google Shape;300;p43"/>
            <p:cNvSpPr/>
            <p:nvPr/>
          </p:nvSpPr>
          <p:spPr>
            <a:xfrm>
              <a:off x="0" y="0"/>
              <a:ext cx="3209400" cy="17901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3"/>
            <p:cNvSpPr txBox="1"/>
            <p:nvPr/>
          </p:nvSpPr>
          <p:spPr>
            <a:xfrm>
              <a:off x="12699" y="12700"/>
              <a:ext cx="3183900" cy="21036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Monitoring</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Radio, TV, newspapers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Social media platforms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 name="Google Shape;302;p43"/>
          <p:cNvGrpSpPr/>
          <p:nvPr/>
        </p:nvGrpSpPr>
        <p:grpSpPr>
          <a:xfrm>
            <a:off x="3285674" y="2796018"/>
            <a:ext cx="2407050" cy="1804050"/>
            <a:chOff x="-1" y="-1"/>
            <a:chExt cx="3209400" cy="2405400"/>
          </a:xfrm>
        </p:grpSpPr>
        <p:sp>
          <p:nvSpPr>
            <p:cNvPr id="303" name="Google Shape;303;p43"/>
            <p:cNvSpPr/>
            <p:nvPr/>
          </p:nvSpPr>
          <p:spPr>
            <a:xfrm>
              <a:off x="-1" y="-1"/>
              <a:ext cx="3209400" cy="24054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3"/>
            <p:cNvSpPr txBox="1"/>
            <p:nvPr/>
          </p:nvSpPr>
          <p:spPr>
            <a:xfrm>
              <a:off x="12699" y="12699"/>
              <a:ext cx="3183900" cy="23910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Analysis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Tier 1 (creates tickets)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Tier 2 (creates mitigations)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Tier 3 (creates reports)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Tier 4 (coordination)</a:t>
              </a:r>
              <a:endParaRPr b="0" i="0" sz="1100" u="none" cap="none" strike="noStrike">
                <a:solidFill>
                  <a:srgbClr val="000000"/>
                </a:solidFill>
                <a:latin typeface="Arial"/>
                <a:ea typeface="Arial"/>
                <a:cs typeface="Arial"/>
                <a:sym typeface="Arial"/>
              </a:endParaRPr>
            </a:p>
          </p:txBody>
        </p:sp>
      </p:grpSp>
      <p:grpSp>
        <p:nvGrpSpPr>
          <p:cNvPr id="305" name="Google Shape;305;p43"/>
          <p:cNvGrpSpPr/>
          <p:nvPr/>
        </p:nvGrpSpPr>
        <p:grpSpPr>
          <a:xfrm>
            <a:off x="6205058" y="1174142"/>
            <a:ext cx="2407050" cy="2795175"/>
            <a:chOff x="-1" y="-1"/>
            <a:chExt cx="3209400" cy="3726900"/>
          </a:xfrm>
        </p:grpSpPr>
        <p:sp>
          <p:nvSpPr>
            <p:cNvPr id="306" name="Google Shape;306;p43"/>
            <p:cNvSpPr/>
            <p:nvPr/>
          </p:nvSpPr>
          <p:spPr>
            <a:xfrm>
              <a:off x="-1" y="-1"/>
              <a:ext cx="3209400" cy="37269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3"/>
            <p:cNvSpPr txBox="1"/>
            <p:nvPr/>
          </p:nvSpPr>
          <p:spPr>
            <a:xfrm>
              <a:off x="12699" y="12699"/>
              <a:ext cx="3183900" cy="35403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Response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Messaging</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prebunk</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debunk</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counternarratives</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amplification</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Actions</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removal</a:t>
              </a:r>
              <a:endParaRPr b="0" i="0" sz="1100" u="none" cap="none" strike="noStrike">
                <a:solidFill>
                  <a:srgbClr val="000000"/>
                </a:solidFill>
                <a:latin typeface="Arial"/>
                <a:ea typeface="Arial"/>
                <a:cs typeface="Arial"/>
                <a:sym typeface="Arial"/>
              </a:endParaRPr>
            </a:p>
            <a:p>
              <a:pPr indent="-254000" lvl="1" marL="6858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other actions</a:t>
              </a:r>
              <a:endParaRPr b="0" i="0" sz="11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Reach</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lang="en"/>
              <a:t>Where’s the money?</a:t>
            </a:r>
            <a:endParaRPr/>
          </a:p>
        </p:txBody>
      </p:sp>
      <p:pic>
        <p:nvPicPr>
          <p:cNvPr id="313" name="Google Shape;313;p44"/>
          <p:cNvPicPr preferRelativeResize="0"/>
          <p:nvPr/>
        </p:nvPicPr>
        <p:blipFill rotWithShape="1">
          <a:blip r:embed="rId3">
            <a:alphaModFix/>
          </a:blip>
          <a:srcRect b="0" l="0" r="0" t="0"/>
          <a:stretch/>
        </p:blipFill>
        <p:spPr>
          <a:xfrm>
            <a:off x="1263500" y="852725"/>
            <a:ext cx="6113676" cy="4016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ph type="title"/>
          </p:nvPr>
        </p:nvSpPr>
        <p:spPr>
          <a:xfrm>
            <a:off x="311700" y="0"/>
            <a:ext cx="8520600" cy="7074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SzPts val="1400"/>
              <a:buNone/>
            </a:pPr>
            <a:r>
              <a:rPr lang="en" sz="3000"/>
              <a:t>Where’s the money?</a:t>
            </a:r>
            <a:endParaRPr sz="3000"/>
          </a:p>
        </p:txBody>
      </p:sp>
      <p:pic>
        <p:nvPicPr>
          <p:cNvPr id="319" name="Google Shape;319;p45"/>
          <p:cNvPicPr preferRelativeResize="0"/>
          <p:nvPr/>
        </p:nvPicPr>
        <p:blipFill rotWithShape="1">
          <a:blip r:embed="rId3">
            <a:alphaModFix/>
          </a:blip>
          <a:srcRect b="0" l="0" r="0" t="0"/>
          <a:stretch/>
        </p:blipFill>
        <p:spPr>
          <a:xfrm>
            <a:off x="440500" y="1179906"/>
            <a:ext cx="8263013" cy="2783700"/>
          </a:xfrm>
          <a:prstGeom prst="rect">
            <a:avLst/>
          </a:prstGeom>
          <a:noFill/>
          <a:ln>
            <a:noFill/>
          </a:ln>
        </p:spPr>
      </p:pic>
      <p:sp>
        <p:nvSpPr>
          <p:cNvPr id="320" name="Google Shape;32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6"/>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Disinformation Response Lumascape</a:t>
            </a:r>
            <a:endParaRPr/>
          </a:p>
        </p:txBody>
      </p:sp>
      <p:sp>
        <p:nvSpPr>
          <p:cNvPr id="326" name="Google Shape;326;p46"/>
          <p:cNvSpPr txBox="1"/>
          <p:nvPr>
            <p:ph idx="1" type="body"/>
          </p:nvPr>
        </p:nvSpPr>
        <p:spPr>
          <a:xfrm>
            <a:off x="311700" y="790350"/>
            <a:ext cx="4094100" cy="3778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Advanced Threat Protection</a:t>
            </a:r>
            <a:endParaRPr/>
          </a:p>
          <a:p>
            <a:pPr indent="0" lvl="0" marL="0" rtl="0" algn="l">
              <a:spcBef>
                <a:spcPts val="1200"/>
              </a:spcBef>
              <a:spcAft>
                <a:spcPts val="0"/>
              </a:spcAft>
              <a:buNone/>
            </a:pPr>
            <a:r>
              <a:rPr lang="en"/>
              <a:t>Botnet detection and removal</a:t>
            </a:r>
            <a:endParaRPr/>
          </a:p>
          <a:p>
            <a:pPr indent="0" lvl="0" marL="0" rtl="0" algn="l">
              <a:spcBef>
                <a:spcPts val="1200"/>
              </a:spcBef>
              <a:spcAft>
                <a:spcPts val="0"/>
              </a:spcAft>
              <a:buNone/>
            </a:pPr>
            <a:r>
              <a:rPr lang="en"/>
              <a:t>Disinformation research</a:t>
            </a:r>
            <a:endParaRPr/>
          </a:p>
          <a:p>
            <a:pPr indent="0" lvl="0" marL="0" rtl="0" algn="l">
              <a:spcBef>
                <a:spcPts val="1200"/>
              </a:spcBef>
              <a:spcAft>
                <a:spcPts val="0"/>
              </a:spcAft>
              <a:buNone/>
            </a:pPr>
            <a:r>
              <a:rPr lang="en"/>
              <a:t>Fact checking</a:t>
            </a:r>
            <a:endParaRPr/>
          </a:p>
          <a:p>
            <a:pPr indent="0" lvl="0" marL="0" rtl="0" algn="l">
              <a:spcBef>
                <a:spcPts val="1200"/>
              </a:spcBef>
              <a:spcAft>
                <a:spcPts val="0"/>
              </a:spcAft>
              <a:buNone/>
            </a:pPr>
            <a:r>
              <a:rPr lang="en"/>
              <a:t>Training (inc exercises)</a:t>
            </a:r>
            <a:endParaRPr/>
          </a:p>
          <a:p>
            <a:pPr indent="0" lvl="0" marL="0" rtl="0" algn="l">
              <a:spcBef>
                <a:spcPts val="1200"/>
              </a:spcBef>
              <a:spcAft>
                <a:spcPts val="0"/>
              </a:spcAft>
              <a:buNone/>
            </a:pPr>
            <a:r>
              <a:rPr lang="en"/>
              <a:t>Information monitoring</a:t>
            </a:r>
            <a:endParaRPr/>
          </a:p>
          <a:p>
            <a:pPr indent="0" lvl="0" marL="0" rtl="0" algn="l">
              <a:spcBef>
                <a:spcPts val="1200"/>
              </a:spcBef>
              <a:spcAft>
                <a:spcPts val="0"/>
              </a:spcAft>
              <a:buNone/>
            </a:pPr>
            <a:r>
              <a:rPr lang="en"/>
              <a:t>Tools</a:t>
            </a:r>
            <a:endParaRPr/>
          </a:p>
          <a:p>
            <a:pPr indent="0" lvl="0" marL="0" rtl="0" algn="l">
              <a:spcBef>
                <a:spcPts val="1200"/>
              </a:spcBef>
              <a:spcAft>
                <a:spcPts val="0"/>
              </a:spcAft>
              <a:buNone/>
            </a:pPr>
            <a:r>
              <a:rPr lang="en"/>
              <a:t>Consultancy</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27" name="Google Shape;32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AfricaCheck / Meedan</a:t>
            </a:r>
            <a:endParaRPr/>
          </a:p>
        </p:txBody>
      </p:sp>
      <p:sp>
        <p:nvSpPr>
          <p:cNvPr id="333" name="Google Shape;33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47"/>
          <p:cNvPicPr preferRelativeResize="0"/>
          <p:nvPr/>
        </p:nvPicPr>
        <p:blipFill>
          <a:blip r:embed="rId3">
            <a:alphaModFix/>
          </a:blip>
          <a:stretch>
            <a:fillRect/>
          </a:stretch>
        </p:blipFill>
        <p:spPr>
          <a:xfrm>
            <a:off x="2090225" y="636100"/>
            <a:ext cx="4823697" cy="4131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311700" y="117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Alethea Group: threat assessments</a:t>
            </a:r>
            <a:endParaRPr/>
          </a:p>
        </p:txBody>
      </p:sp>
      <p:sp>
        <p:nvSpPr>
          <p:cNvPr id="340" name="Google Shape;340;p48"/>
          <p:cNvSpPr txBox="1"/>
          <p:nvPr>
            <p:ph idx="1" type="body"/>
          </p:nvPr>
        </p:nvSpPr>
        <p:spPr>
          <a:xfrm>
            <a:off x="311700" y="690100"/>
            <a:ext cx="4112100" cy="410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DC-based disinformation consultancy</a:t>
            </a:r>
            <a:endParaRPr/>
          </a:p>
          <a:p>
            <a:pPr indent="-342900" lvl="0" marL="457200" rtl="0" algn="l">
              <a:spcBef>
                <a:spcPts val="0"/>
              </a:spcBef>
              <a:spcAft>
                <a:spcPts val="0"/>
              </a:spcAft>
              <a:buSzPts val="1800"/>
              <a:buChar char="●"/>
            </a:pPr>
            <a:r>
              <a:rPr lang="en"/>
              <a:t>Techniques rooted in intelligence methods</a:t>
            </a:r>
            <a:endParaRPr/>
          </a:p>
          <a:p>
            <a:pPr indent="-342900" lvl="0" marL="457200" rtl="0" algn="l">
              <a:spcBef>
                <a:spcPts val="0"/>
              </a:spcBef>
              <a:spcAft>
                <a:spcPts val="0"/>
              </a:spcAft>
              <a:buSzPts val="1800"/>
              <a:buChar char="●"/>
            </a:pPr>
            <a:r>
              <a:rPr lang="en"/>
              <a:t>Aimed at businesses</a:t>
            </a:r>
            <a:endParaRPr/>
          </a:p>
          <a:p>
            <a:pPr indent="0" lvl="0" marL="457200" rtl="0" algn="l">
              <a:spcBef>
                <a:spcPts val="1200"/>
              </a:spcBef>
              <a:spcAft>
                <a:spcPts val="1200"/>
              </a:spcAft>
              <a:buNone/>
            </a:pPr>
            <a:r>
              <a:t/>
            </a:r>
            <a:endParaRPr/>
          </a:p>
        </p:txBody>
      </p:sp>
      <p:pic>
        <p:nvPicPr>
          <p:cNvPr id="341" name="Google Shape;341;p48"/>
          <p:cNvPicPr preferRelativeResize="0"/>
          <p:nvPr/>
        </p:nvPicPr>
        <p:blipFill>
          <a:blip r:embed="rId3">
            <a:alphaModFix/>
          </a:blip>
          <a:stretch>
            <a:fillRect/>
          </a:stretch>
        </p:blipFill>
        <p:spPr>
          <a:xfrm>
            <a:off x="4649800" y="668400"/>
            <a:ext cx="4112087" cy="41485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Fiveby: Adapting supply chain risk management</a:t>
            </a:r>
            <a:endParaRPr/>
          </a:p>
        </p:txBody>
      </p:sp>
      <p:sp>
        <p:nvSpPr>
          <p:cNvPr id="347" name="Google Shape;347;p49"/>
          <p:cNvSpPr txBox="1"/>
          <p:nvPr>
            <p:ph idx="1" type="body"/>
          </p:nvPr>
        </p:nvSpPr>
        <p:spPr>
          <a:xfrm>
            <a:off x="118100" y="1170125"/>
            <a:ext cx="3426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Seattle-based risk consultancy</a:t>
            </a:r>
            <a:endParaRPr/>
          </a:p>
          <a:p>
            <a:pPr indent="-342900" lvl="0" marL="457200" rtl="0" algn="l">
              <a:spcBef>
                <a:spcPts val="0"/>
              </a:spcBef>
              <a:spcAft>
                <a:spcPts val="0"/>
              </a:spcAft>
              <a:buSzPts val="1800"/>
              <a:buChar char="●"/>
            </a:pPr>
            <a:r>
              <a:rPr lang="en"/>
              <a:t>Techniques rooted in fraud risk assessment</a:t>
            </a:r>
            <a:endParaRPr/>
          </a:p>
          <a:p>
            <a:pPr indent="-342900" lvl="0" marL="457200" rtl="0" algn="l">
              <a:spcBef>
                <a:spcPts val="0"/>
              </a:spcBef>
              <a:spcAft>
                <a:spcPts val="0"/>
              </a:spcAft>
              <a:buSzPts val="1800"/>
              <a:buChar char="●"/>
            </a:pPr>
            <a:r>
              <a:rPr lang="en"/>
              <a:t>Aimed at platforms and other online businesses</a:t>
            </a:r>
            <a:endParaRPr/>
          </a:p>
          <a:p>
            <a:pPr indent="0" lvl="0" marL="0" rtl="0" algn="l">
              <a:spcBef>
                <a:spcPts val="1200"/>
              </a:spcBef>
              <a:spcAft>
                <a:spcPts val="1200"/>
              </a:spcAft>
              <a:buNone/>
            </a:pPr>
            <a:r>
              <a:t/>
            </a:r>
            <a:endParaRPr/>
          </a:p>
        </p:txBody>
      </p:sp>
      <p:pic>
        <p:nvPicPr>
          <p:cNvPr id="348" name="Google Shape;348;p49"/>
          <p:cNvPicPr preferRelativeResize="0"/>
          <p:nvPr/>
        </p:nvPicPr>
        <p:blipFill>
          <a:blip r:embed="rId3">
            <a:alphaModFix/>
          </a:blip>
          <a:stretch>
            <a:fillRect/>
          </a:stretch>
        </p:blipFill>
        <p:spPr>
          <a:xfrm>
            <a:off x="3738000" y="1170125"/>
            <a:ext cx="5253599" cy="277548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265500" y="1039675"/>
            <a:ext cx="4045200" cy="1675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CogSec Response Support Business landscape</a:t>
            </a:r>
            <a:endParaRPr/>
          </a:p>
        </p:txBody>
      </p:sp>
      <p:sp>
        <p:nvSpPr>
          <p:cNvPr id="354" name="Google Shape;354;p50"/>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Tools for responders etc</a:t>
            </a:r>
            <a:endParaRPr/>
          </a:p>
        </p:txBody>
      </p:sp>
      <p:sp>
        <p:nvSpPr>
          <p:cNvPr id="355" name="Google Shape;35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Disinformation tools market</a:t>
            </a:r>
            <a:endParaRPr/>
          </a:p>
        </p:txBody>
      </p:sp>
      <p:sp>
        <p:nvSpPr>
          <p:cNvPr id="361" name="Google Shape;361;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2" name="Google Shape;362;p51"/>
          <p:cNvPicPr preferRelativeResize="0"/>
          <p:nvPr/>
        </p:nvPicPr>
        <p:blipFill>
          <a:blip r:embed="rId3">
            <a:alphaModFix/>
          </a:blip>
          <a:stretch>
            <a:fillRect/>
          </a:stretch>
        </p:blipFill>
        <p:spPr>
          <a:xfrm>
            <a:off x="1240975" y="707400"/>
            <a:ext cx="6522383" cy="41312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 Builtwith</a:t>
            </a:r>
            <a:endParaRPr/>
          </a:p>
        </p:txBody>
      </p:sp>
      <p:sp>
        <p:nvSpPr>
          <p:cNvPr id="368" name="Google Shape;368;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9" name="Google Shape;369;p52"/>
          <p:cNvPicPr preferRelativeResize="0"/>
          <p:nvPr/>
        </p:nvPicPr>
        <p:blipFill>
          <a:blip r:embed="rId3">
            <a:alphaModFix/>
          </a:blip>
          <a:stretch>
            <a:fillRect/>
          </a:stretch>
        </p:blipFill>
        <p:spPr>
          <a:xfrm>
            <a:off x="2771475" y="142400"/>
            <a:ext cx="4456385" cy="4914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0"/>
            <a:ext cx="8520600" cy="707400"/>
          </a:xfrm>
          <a:prstGeom prst="rect">
            <a:avLst/>
          </a:prstGeom>
          <a:noFill/>
          <a:ln>
            <a:noFill/>
          </a:ln>
        </p:spPr>
        <p:txBody>
          <a:bodyPr anchorCtr="0" anchor="ctr" bIns="34250" lIns="34250" spcFirstLastPara="1" rIns="34250" wrap="square" tIns="34250">
            <a:normAutofit/>
          </a:bodyPr>
          <a:lstStyle/>
          <a:p>
            <a:pPr indent="0" lvl="0" marL="0" rtl="0" algn="l">
              <a:lnSpc>
                <a:spcPct val="100000"/>
              </a:lnSpc>
              <a:spcBef>
                <a:spcPts val="0"/>
              </a:spcBef>
              <a:spcAft>
                <a:spcPts val="0"/>
              </a:spcAft>
              <a:buClr>
                <a:srgbClr val="FFFFFF"/>
              </a:buClr>
              <a:buSzPts val="2300"/>
              <a:buFont typeface="Arial"/>
              <a:buNone/>
            </a:pPr>
            <a:r>
              <a:rPr lang="en" sz="3000"/>
              <a:t>Recap: Cognitive Security Ecosystem</a:t>
            </a:r>
            <a:endParaRPr sz="3000"/>
          </a:p>
        </p:txBody>
      </p:sp>
      <p:grpSp>
        <p:nvGrpSpPr>
          <p:cNvPr id="90" name="Google Shape;90;p17"/>
          <p:cNvGrpSpPr/>
          <p:nvPr/>
        </p:nvGrpSpPr>
        <p:grpSpPr>
          <a:xfrm>
            <a:off x="524400" y="1045180"/>
            <a:ext cx="2484450" cy="3126150"/>
            <a:chOff x="0" y="-1"/>
            <a:chExt cx="3312600" cy="4168200"/>
          </a:xfrm>
        </p:grpSpPr>
        <p:sp>
          <p:nvSpPr>
            <p:cNvPr id="91" name="Google Shape;91;p17"/>
            <p:cNvSpPr/>
            <p:nvPr/>
          </p:nvSpPr>
          <p:spPr>
            <a:xfrm>
              <a:off x="0" y="-1"/>
              <a:ext cx="33126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 name="Google Shape;92;p17"/>
            <p:cNvSpPr txBox="1"/>
            <p:nvPr/>
          </p:nvSpPr>
          <p:spPr>
            <a:xfrm>
              <a:off x="12700" y="12699"/>
              <a:ext cx="3287100" cy="25347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Information Landscape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Information seeking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Information sharing </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Information sources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Information voids</a:t>
              </a:r>
              <a:endParaRPr b="0" i="0" sz="1200" u="none" cap="none" strike="noStrike">
                <a:latin typeface="Arial"/>
                <a:ea typeface="Arial"/>
                <a:cs typeface="Arial"/>
                <a:sym typeface="Arial"/>
              </a:endParaRPr>
            </a:p>
          </p:txBody>
        </p:sp>
      </p:grpSp>
      <p:grpSp>
        <p:nvGrpSpPr>
          <p:cNvPr id="93" name="Google Shape;93;p17"/>
          <p:cNvGrpSpPr/>
          <p:nvPr/>
        </p:nvGrpSpPr>
        <p:grpSpPr>
          <a:xfrm>
            <a:off x="3368417" y="1045161"/>
            <a:ext cx="2445750" cy="3203400"/>
            <a:chOff x="-1" y="-1"/>
            <a:chExt cx="3261000" cy="4271200"/>
          </a:xfrm>
        </p:grpSpPr>
        <p:sp>
          <p:nvSpPr>
            <p:cNvPr id="94" name="Google Shape;94;p17"/>
            <p:cNvSpPr/>
            <p:nvPr/>
          </p:nvSpPr>
          <p:spPr>
            <a:xfrm>
              <a:off x="-1" y="-1"/>
              <a:ext cx="32610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5" name="Google Shape;95;p17"/>
            <p:cNvSpPr txBox="1"/>
            <p:nvPr/>
          </p:nvSpPr>
          <p:spPr>
            <a:xfrm>
              <a:off x="12699" y="12699"/>
              <a:ext cx="3235500" cy="42585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Threat </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Landscape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Motivations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Sources/ Starting points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Effects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Misinformation Narratives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Hateful speech narratives</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Crossovers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Tactics and Techniques</a:t>
              </a:r>
              <a:endParaRPr b="0" i="0" sz="1200" u="none" cap="none" strike="noStrike">
                <a:latin typeface="Arial"/>
                <a:ea typeface="Arial"/>
                <a:cs typeface="Arial"/>
                <a:sym typeface="Arial"/>
              </a:endParaRPr>
            </a:p>
            <a:p>
              <a:pPr indent="0" lvl="0" marL="34290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1016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Artifacts</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grpSp>
        <p:nvGrpSpPr>
          <p:cNvPr id="96" name="Google Shape;96;p17"/>
          <p:cNvGrpSpPr/>
          <p:nvPr/>
        </p:nvGrpSpPr>
        <p:grpSpPr>
          <a:xfrm>
            <a:off x="6173737" y="1045180"/>
            <a:ext cx="2407050" cy="3126150"/>
            <a:chOff x="-1" y="-1"/>
            <a:chExt cx="3209400" cy="4168200"/>
          </a:xfrm>
        </p:grpSpPr>
        <p:sp>
          <p:nvSpPr>
            <p:cNvPr id="97" name="Google Shape;97;p17"/>
            <p:cNvSpPr/>
            <p:nvPr/>
          </p:nvSpPr>
          <p:spPr>
            <a:xfrm>
              <a:off x="-1" y="-1"/>
              <a:ext cx="3209400" cy="4168200"/>
            </a:xfrm>
            <a:prstGeom prst="rect">
              <a:avLst/>
            </a:prstGeom>
            <a:solidFill>
              <a:srgbClr val="FFFFFF"/>
            </a:solidFill>
            <a:ln cap="flat" cmpd="sng" w="2540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txBox="1"/>
            <p:nvPr/>
          </p:nvSpPr>
          <p:spPr>
            <a:xfrm>
              <a:off x="12699" y="12699"/>
              <a:ext cx="3183900" cy="3068100"/>
            </a:xfrm>
            <a:prstGeom prst="rect">
              <a:avLst/>
            </a:prstGeom>
            <a:noFill/>
            <a:ln>
              <a:noFill/>
            </a:ln>
          </p:spPr>
          <p:txBody>
            <a:bodyPr anchorCtr="0" anchor="t" bIns="95250" lIns="95250" spcFirstLastPara="1" rIns="95250" wrap="square" tIns="95250">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Response </a:t>
              </a:r>
              <a:endParaRPr b="1"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Landscape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a:p>
              <a:pPr indent="-101600" lvl="0" marL="101600" marR="0" rtl="0" algn="l">
                <a:lnSpc>
                  <a:spcPct val="100000"/>
                </a:lnSpc>
                <a:spcBef>
                  <a:spcPts val="0"/>
                </a:spcBef>
                <a:spcAft>
                  <a:spcPts val="0"/>
                </a:spcAft>
                <a:buSzPts val="1400"/>
                <a:buFont typeface="Arial"/>
                <a:buChar char="•"/>
              </a:pPr>
              <a:r>
                <a:rPr b="0" i="0" lang="en" sz="1200" u="none" cap="none" strike="noStrike">
                  <a:latin typeface="Arial"/>
                  <a:ea typeface="Arial"/>
                  <a:cs typeface="Arial"/>
                  <a:sym typeface="Arial"/>
                </a:rPr>
                <a:t>Monitoring organisations</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Countering organisations</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Coordination</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Existing policies</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Technologies</a:t>
              </a:r>
              <a:endParaRPr b="0" i="0" sz="1200" u="none" cap="none" strike="noStrike">
                <a:latin typeface="Arial"/>
                <a:ea typeface="Arial"/>
                <a:cs typeface="Arial"/>
                <a:sym typeface="Arial"/>
              </a:endParaRPr>
            </a:p>
            <a:p>
              <a:pPr indent="-88900" lvl="0" marL="101600" marR="0" rtl="0" algn="l">
                <a:lnSpc>
                  <a:spcPct val="100000"/>
                </a:lnSpc>
                <a:spcBef>
                  <a:spcPts val="0"/>
                </a:spcBef>
                <a:spcAft>
                  <a:spcPts val="0"/>
                </a:spcAft>
                <a:buSzPts val="1200"/>
                <a:buFont typeface="Arial"/>
                <a:buChar char="•"/>
              </a:pPr>
              <a:r>
                <a:rPr b="0" i="0" lang="en" sz="1200" u="none" cap="none" strike="noStrike">
                  <a:latin typeface="Arial"/>
                  <a:ea typeface="Arial"/>
                  <a:cs typeface="Arial"/>
                  <a:sym typeface="Arial"/>
                </a:rPr>
                <a:t>etc</a:t>
              </a:r>
              <a:endParaRPr b="0" i="0" sz="1200" u="none" cap="none" strike="noStrike">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DROG: </a:t>
            </a:r>
            <a:r>
              <a:rPr lang="en"/>
              <a:t>Training</a:t>
            </a:r>
            <a:endParaRPr/>
          </a:p>
        </p:txBody>
      </p:sp>
      <p:sp>
        <p:nvSpPr>
          <p:cNvPr id="375" name="Google Shape;375;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6" name="Google Shape;376;p53"/>
          <p:cNvPicPr preferRelativeResize="0"/>
          <p:nvPr/>
        </p:nvPicPr>
        <p:blipFill>
          <a:blip r:embed="rId3">
            <a:alphaModFix/>
          </a:blip>
          <a:stretch>
            <a:fillRect/>
          </a:stretch>
        </p:blipFill>
        <p:spPr>
          <a:xfrm>
            <a:off x="1699850" y="640000"/>
            <a:ext cx="5904328" cy="4131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Card games - do try this at home… </a:t>
            </a:r>
            <a:endParaRPr/>
          </a:p>
        </p:txBody>
      </p:sp>
      <p:sp>
        <p:nvSpPr>
          <p:cNvPr id="382" name="Google Shape;382;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54"/>
          <p:cNvPicPr preferRelativeResize="0"/>
          <p:nvPr/>
        </p:nvPicPr>
        <p:blipFill>
          <a:blip r:embed="rId3">
            <a:alphaModFix/>
          </a:blip>
          <a:stretch>
            <a:fillRect/>
          </a:stretch>
        </p:blipFill>
        <p:spPr>
          <a:xfrm>
            <a:off x="457075" y="957900"/>
            <a:ext cx="4723175" cy="3461750"/>
          </a:xfrm>
          <a:prstGeom prst="rect">
            <a:avLst/>
          </a:prstGeom>
          <a:noFill/>
          <a:ln>
            <a:noFill/>
          </a:ln>
        </p:spPr>
      </p:pic>
      <p:pic>
        <p:nvPicPr>
          <p:cNvPr id="384" name="Google Shape;384;p54"/>
          <p:cNvPicPr preferRelativeResize="0"/>
          <p:nvPr/>
        </p:nvPicPr>
        <p:blipFill>
          <a:blip r:embed="rId4">
            <a:alphaModFix/>
          </a:blip>
          <a:stretch>
            <a:fillRect/>
          </a:stretch>
        </p:blipFill>
        <p:spPr>
          <a:xfrm>
            <a:off x="5732525" y="2571750"/>
            <a:ext cx="2603975" cy="2128025"/>
          </a:xfrm>
          <a:prstGeom prst="rect">
            <a:avLst/>
          </a:prstGeom>
          <a:noFill/>
          <a:ln>
            <a:noFill/>
          </a:ln>
        </p:spPr>
      </p:pic>
      <p:pic>
        <p:nvPicPr>
          <p:cNvPr id="385" name="Google Shape;385;p54"/>
          <p:cNvPicPr preferRelativeResize="0"/>
          <p:nvPr/>
        </p:nvPicPr>
        <p:blipFill>
          <a:blip r:embed="rId5">
            <a:alphaModFix/>
          </a:blip>
          <a:stretch>
            <a:fillRect/>
          </a:stretch>
        </p:blipFill>
        <p:spPr>
          <a:xfrm>
            <a:off x="5732526" y="443425"/>
            <a:ext cx="2527651" cy="1930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0"/>
            <a:ext cx="8520600" cy="707400"/>
          </a:xfrm>
          <a:prstGeom prst="rect">
            <a:avLst/>
          </a:prstGeom>
          <a:noFill/>
          <a:ln>
            <a:noFill/>
          </a:ln>
        </p:spPr>
        <p:txBody>
          <a:bodyPr anchorCtr="0" anchor="b" bIns="91375" lIns="91375" spcFirstLastPara="1" rIns="91375" wrap="square" tIns="91375">
            <a:normAutofit fontScale="90000"/>
          </a:bodyPr>
          <a:lstStyle/>
          <a:p>
            <a:pPr indent="0" lvl="0" marL="0" rtl="0" algn="l">
              <a:lnSpc>
                <a:spcPct val="100000"/>
              </a:lnSpc>
              <a:spcBef>
                <a:spcPts val="0"/>
              </a:spcBef>
              <a:spcAft>
                <a:spcPts val="0"/>
              </a:spcAft>
              <a:buClr>
                <a:srgbClr val="FFFFFF"/>
              </a:buClr>
              <a:buSzPct val="83333"/>
              <a:buFont typeface="Arial"/>
              <a:buNone/>
            </a:pPr>
            <a:r>
              <a:rPr lang="en"/>
              <a:t>Example </a:t>
            </a:r>
            <a:r>
              <a:rPr lang="en" sz="3000"/>
              <a:t>Threat Landscape</a:t>
            </a:r>
            <a:endParaRPr/>
          </a:p>
        </p:txBody>
      </p:sp>
      <p:sp>
        <p:nvSpPr>
          <p:cNvPr id="104" name="Google Shape;104;p18"/>
          <p:cNvSpPr txBox="1"/>
          <p:nvPr>
            <p:ph idx="1" type="body"/>
          </p:nvPr>
        </p:nvSpPr>
        <p:spPr>
          <a:xfrm>
            <a:off x="411500" y="760000"/>
            <a:ext cx="3999900" cy="3302700"/>
          </a:xfrm>
          <a:prstGeom prst="rect">
            <a:avLst/>
          </a:prstGeom>
          <a:noFill/>
          <a:ln>
            <a:noFill/>
          </a:ln>
        </p:spPr>
        <p:txBody>
          <a:bodyPr anchorCtr="0" anchor="t" bIns="91375" lIns="91375" spcFirstLastPara="1" rIns="91375" wrap="square" tIns="91375">
            <a:normAutofit fontScale="92500" lnSpcReduction="20000"/>
          </a:bodyPr>
          <a:lstStyle/>
          <a:p>
            <a:pPr indent="-247332" lvl="0" marL="3429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Motivations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Geopolitics mostly absent</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Party politics (internal, inter-party)</a:t>
            </a:r>
            <a:endParaRPr/>
          </a:p>
          <a:p>
            <a:pPr indent="-247332" lvl="0" marL="3429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Actors</a:t>
            </a:r>
            <a:endParaRPr b="0" i="0" sz="1400" u="none" cap="none" strike="noStrike">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Political parties</a:t>
            </a:r>
            <a:endParaRPr sz="1400">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Nationstates</a:t>
            </a:r>
            <a:endParaRPr sz="1400">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Entrepreneurs</a:t>
            </a:r>
            <a:endParaRPr sz="1400">
              <a:latin typeface="Arial"/>
              <a:ea typeface="Arial"/>
              <a:cs typeface="Arial"/>
              <a:sym typeface="Arial"/>
            </a:endParaRPr>
          </a:p>
          <a:p>
            <a:pPr indent="-165100" lvl="1" marL="685800" rtl="0" algn="l">
              <a:lnSpc>
                <a:spcPct val="115000"/>
              </a:lnSpc>
              <a:spcBef>
                <a:spcPts val="0"/>
              </a:spcBef>
              <a:spcAft>
                <a:spcPts val="0"/>
              </a:spcAft>
              <a:buSzPct val="100000"/>
              <a:buNone/>
            </a:pPr>
            <a:r>
              <a:t/>
            </a:r>
            <a:endParaRPr b="0" i="0" sz="1400" u="none" cap="none" strike="noStrike">
              <a:latin typeface="Arial"/>
              <a:ea typeface="Arial"/>
              <a:cs typeface="Arial"/>
              <a:sym typeface="Arial"/>
            </a:endParaRPr>
          </a:p>
          <a:p>
            <a:pPr indent="-247332" lvl="0" marL="3429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Activities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Manipulate faith communities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discredit election process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Discredit/discourage journalists</a:t>
            </a:r>
            <a:endParaRPr/>
          </a:p>
          <a:p>
            <a:pPr indent="-247332" lvl="1" marL="685800" rtl="0" algn="l">
              <a:lnSpc>
                <a:spcPct val="115000"/>
              </a:lnSpc>
              <a:spcBef>
                <a:spcPts val="0"/>
              </a:spcBef>
              <a:spcAft>
                <a:spcPts val="0"/>
              </a:spcAft>
              <a:buSzPct val="100000"/>
              <a:buChar char="•"/>
            </a:pPr>
            <a:r>
              <a:rPr b="0" i="0" lang="en" sz="1400" u="none" cap="none" strike="noStrike">
                <a:latin typeface="Arial"/>
                <a:ea typeface="Arial"/>
                <a:cs typeface="Arial"/>
                <a:sym typeface="Arial"/>
              </a:rPr>
              <a:t>Attention (more drama)</a:t>
            </a:r>
            <a:endParaRPr/>
          </a:p>
          <a:p>
            <a:pPr indent="-247332" lvl="0" marL="342900" rtl="0" algn="l">
              <a:lnSpc>
                <a:spcPct val="115000"/>
              </a:lnSpc>
              <a:spcBef>
                <a:spcPts val="0"/>
              </a:spcBef>
              <a:spcAft>
                <a:spcPts val="0"/>
              </a:spcAft>
              <a:buSzPct val="100000"/>
              <a:buChar char="•"/>
            </a:pPr>
            <a:r>
              <a:rPr lang="en" sz="1400">
                <a:latin typeface="Arial"/>
                <a:ea typeface="Arial"/>
                <a:cs typeface="Arial"/>
                <a:sym typeface="Arial"/>
              </a:rPr>
              <a:t>Potential harms</a:t>
            </a:r>
            <a:r>
              <a:rPr b="0" i="0" lang="en" sz="1400" u="none" cap="none" strike="noStrike">
                <a:latin typeface="Arial"/>
                <a:ea typeface="Arial"/>
                <a:cs typeface="Arial"/>
                <a:sym typeface="Arial"/>
              </a:rPr>
              <a:t> / severities</a:t>
            </a:r>
            <a:endParaRPr b="0" i="0" sz="1400" u="none" cap="none" strike="noStrike">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Assassination</a:t>
            </a:r>
            <a:endParaRPr sz="1400">
              <a:latin typeface="Arial"/>
              <a:ea typeface="Arial"/>
              <a:cs typeface="Arial"/>
              <a:sym typeface="Arial"/>
            </a:endParaRPr>
          </a:p>
          <a:p>
            <a:pPr indent="-247332" lvl="1" marL="685800" rtl="0" algn="l">
              <a:lnSpc>
                <a:spcPct val="115000"/>
              </a:lnSpc>
              <a:spcBef>
                <a:spcPts val="0"/>
              </a:spcBef>
              <a:spcAft>
                <a:spcPts val="0"/>
              </a:spcAft>
              <a:buSzPct val="100000"/>
              <a:buFont typeface="Arial"/>
              <a:buChar char="•"/>
            </a:pPr>
            <a:r>
              <a:rPr lang="en" sz="1400">
                <a:latin typeface="Arial"/>
                <a:ea typeface="Arial"/>
                <a:cs typeface="Arial"/>
                <a:sym typeface="Arial"/>
              </a:rPr>
              <a:t>Voting reduction</a:t>
            </a:r>
            <a:endParaRPr sz="1400">
              <a:latin typeface="Arial"/>
              <a:ea typeface="Arial"/>
              <a:cs typeface="Arial"/>
              <a:sym typeface="Arial"/>
            </a:endParaRPr>
          </a:p>
        </p:txBody>
      </p:sp>
      <p:sp>
        <p:nvSpPr>
          <p:cNvPr id="105" name="Google Shape;105;p18"/>
          <p:cNvSpPr txBox="1"/>
          <p:nvPr>
            <p:ph idx="2" type="body"/>
          </p:nvPr>
        </p:nvSpPr>
        <p:spPr>
          <a:xfrm>
            <a:off x="4614700" y="760000"/>
            <a:ext cx="3999900" cy="3302700"/>
          </a:xfrm>
          <a:prstGeom prst="rect">
            <a:avLst/>
          </a:prstGeom>
        </p:spPr>
        <p:txBody>
          <a:bodyPr anchorCtr="0" anchor="t" bIns="91425" lIns="91425" spcFirstLastPara="1" rIns="91425" wrap="square" tIns="91425">
            <a:normAutofit/>
          </a:bodyPr>
          <a:lstStyle/>
          <a:p>
            <a:pPr indent="-254000" lvl="0" marL="342900" rtl="0" algn="l">
              <a:lnSpc>
                <a:spcPct val="103500"/>
              </a:lnSpc>
              <a:spcBef>
                <a:spcPts val="0"/>
              </a:spcBef>
              <a:spcAft>
                <a:spcPts val="0"/>
              </a:spcAft>
              <a:buClr>
                <a:schemeClr val="dk2"/>
              </a:buClr>
              <a:buSzPts val="1400"/>
              <a:buFont typeface="Arial"/>
              <a:buChar char="•"/>
            </a:pPr>
            <a:r>
              <a:rPr lang="en">
                <a:latin typeface="Arial"/>
                <a:ea typeface="Arial"/>
                <a:cs typeface="Arial"/>
                <a:sym typeface="Arial"/>
              </a:rPr>
              <a:t>Sources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WhatsApp</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Blogs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Facebook pages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Online newspapers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Media</a:t>
            </a:r>
            <a:endParaRPr sz="1100">
              <a:latin typeface="Arial"/>
              <a:ea typeface="Arial"/>
              <a:cs typeface="Arial"/>
              <a:sym typeface="Arial"/>
            </a:endParaRPr>
          </a:p>
          <a:p>
            <a:pPr indent="-254000" lvl="0" marL="342900" rtl="0" algn="l">
              <a:lnSpc>
                <a:spcPct val="103500"/>
              </a:lnSpc>
              <a:spcBef>
                <a:spcPts val="0"/>
              </a:spcBef>
              <a:spcAft>
                <a:spcPts val="0"/>
              </a:spcAft>
              <a:buClr>
                <a:schemeClr val="dk2"/>
              </a:buClr>
              <a:buSzPts val="1400"/>
              <a:buFont typeface="Arial"/>
              <a:buChar char="•"/>
            </a:pPr>
            <a:r>
              <a:rPr lang="en">
                <a:latin typeface="Arial"/>
                <a:ea typeface="Arial"/>
                <a:cs typeface="Arial"/>
                <a:sym typeface="Arial"/>
              </a:rPr>
              <a:t>Routes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Hijacked narratives</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Whatsapp to blogs, vice versa</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Whatsapp forwarding</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facebook to whatsapp</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Social media to traditional media</a:t>
            </a:r>
            <a:endParaRPr sz="1100">
              <a:latin typeface="Arial"/>
              <a:ea typeface="Arial"/>
              <a:cs typeface="Arial"/>
              <a:sym typeface="Arial"/>
            </a:endParaRPr>
          </a:p>
          <a:p>
            <a:pPr indent="-254000" lvl="1" marL="685800" rtl="0" algn="l">
              <a:lnSpc>
                <a:spcPct val="103500"/>
              </a:lnSpc>
              <a:spcBef>
                <a:spcPts val="0"/>
              </a:spcBef>
              <a:spcAft>
                <a:spcPts val="0"/>
              </a:spcAft>
              <a:buClr>
                <a:schemeClr val="dk2"/>
              </a:buClr>
              <a:buSzPts val="1400"/>
              <a:buFont typeface="Arial"/>
              <a:buChar char="•"/>
            </a:pPr>
            <a:r>
              <a:rPr lang="en" sz="1400">
                <a:latin typeface="Arial"/>
                <a:ea typeface="Arial"/>
                <a:cs typeface="Arial"/>
                <a:sym typeface="Arial"/>
              </a:rPr>
              <a:t>Social media to word of mouth</a:t>
            </a:r>
            <a:endParaRPr/>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questions</a:t>
            </a:r>
            <a:endParaRPr/>
          </a:p>
        </p:txBody>
      </p:sp>
      <p:sp>
        <p:nvSpPr>
          <p:cNvPr id="112" name="Google Shape;112;p19"/>
          <p:cNvSpPr txBox="1"/>
          <p:nvPr>
            <p:ph idx="1" type="body"/>
          </p:nvPr>
        </p:nvSpPr>
        <p:spPr>
          <a:xfrm>
            <a:off x="311700" y="7327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 there a market here? </a:t>
            </a:r>
            <a:endParaRPr/>
          </a:p>
          <a:p>
            <a:pPr indent="0" lvl="0" marL="0" rtl="0" algn="l">
              <a:spcBef>
                <a:spcPts val="1200"/>
              </a:spcBef>
              <a:spcAft>
                <a:spcPts val="0"/>
              </a:spcAft>
              <a:buNone/>
            </a:pPr>
            <a:r>
              <a:rPr lang="en"/>
              <a:t>Does the market pay enough to sustain businesses? </a:t>
            </a:r>
            <a:endParaRPr/>
          </a:p>
          <a:p>
            <a:pPr indent="0" lvl="0" marL="0" rtl="0" algn="l">
              <a:spcBef>
                <a:spcPts val="1200"/>
              </a:spcBef>
              <a:spcAft>
                <a:spcPts val="0"/>
              </a:spcAft>
              <a:buNone/>
            </a:pPr>
            <a:r>
              <a:rPr lang="en"/>
              <a:t>Where’s the money coming from?</a:t>
            </a:r>
            <a:endParaRPr/>
          </a:p>
          <a:p>
            <a:pPr indent="0" lvl="0" marL="0" rtl="0" algn="l">
              <a:spcBef>
                <a:spcPts val="1200"/>
              </a:spcBef>
              <a:spcAft>
                <a:spcPts val="0"/>
              </a:spcAft>
              <a:buNone/>
            </a:pPr>
            <a:r>
              <a:rPr lang="en"/>
              <a:t>What’s it paying for?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13" name="Google Shape;113;p19"/>
          <p:cNvSpPr txBox="1"/>
          <p:nvPr>
            <p:ph idx="2" type="body"/>
          </p:nvPr>
        </p:nvSpPr>
        <p:spPr>
          <a:xfrm>
            <a:off x="4832400" y="7327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is already in this space? </a:t>
            </a:r>
            <a:endParaRPr/>
          </a:p>
          <a:p>
            <a:pPr indent="0" lvl="0" marL="0" rtl="0" algn="l">
              <a:spcBef>
                <a:spcPts val="1200"/>
              </a:spcBef>
              <a:spcAft>
                <a:spcPts val="0"/>
              </a:spcAft>
              <a:buNone/>
            </a:pPr>
            <a:r>
              <a:rPr lang="en"/>
              <a:t>Who is likely to move into this space? </a:t>
            </a:r>
            <a:endParaRPr/>
          </a:p>
          <a:p>
            <a:pPr indent="0" lvl="0" marL="0" rtl="0" algn="l">
              <a:spcBef>
                <a:spcPts val="1200"/>
              </a:spcBef>
              <a:spcAft>
                <a:spcPts val="0"/>
              </a:spcAft>
              <a:buNone/>
            </a:pPr>
            <a:r>
              <a:rPr lang="en"/>
              <a:t>Who is the customer base? </a:t>
            </a:r>
            <a:endParaRPr/>
          </a:p>
          <a:p>
            <a:pPr indent="0" lvl="0" marL="0" rtl="0" algn="l">
              <a:spcBef>
                <a:spcPts val="1200"/>
              </a:spcBef>
              <a:spcAft>
                <a:spcPts val="1200"/>
              </a:spcAft>
              <a:buNone/>
            </a:pPr>
            <a:r>
              <a:rPr lang="en"/>
              <a:t>What features and restrictions do we have? </a:t>
            </a:r>
            <a:endParaRPr/>
          </a:p>
        </p:txBody>
      </p:sp>
      <p:sp>
        <p:nvSpPr>
          <p:cNvPr id="114" name="Google Shape;11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 name="Google Shape;115;p19"/>
          <p:cNvSpPr txBox="1"/>
          <p:nvPr/>
        </p:nvSpPr>
        <p:spPr>
          <a:xfrm>
            <a:off x="2316300" y="3719500"/>
            <a:ext cx="4511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pen Sans"/>
                <a:ea typeface="Open Sans"/>
                <a:cs typeface="Open Sans"/>
                <a:sym typeface="Open Sans"/>
              </a:rPr>
              <a:t>FOLLOW THE MONEY</a:t>
            </a:r>
            <a:endParaRPr b="1" sz="18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Adjacent markets: ransomware, infosec</a:t>
            </a:r>
            <a:endParaRPr/>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0"/>
          <p:cNvPicPr preferRelativeResize="0"/>
          <p:nvPr/>
        </p:nvPicPr>
        <p:blipFill>
          <a:blip r:embed="rId3">
            <a:alphaModFix/>
          </a:blip>
          <a:stretch>
            <a:fillRect/>
          </a:stretch>
        </p:blipFill>
        <p:spPr>
          <a:xfrm>
            <a:off x="1918300" y="654150"/>
            <a:ext cx="4446744" cy="413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Adjacent/ feeder market: Marketing lumascapes</a:t>
            </a:r>
            <a:endParaRPr/>
          </a:p>
        </p:txBody>
      </p:sp>
      <p:sp>
        <p:nvSpPr>
          <p:cNvPr id="128" name="Google Shape;12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21"/>
          <p:cNvPicPr preferRelativeResize="0"/>
          <p:nvPr/>
        </p:nvPicPr>
        <p:blipFill>
          <a:blip r:embed="rId3">
            <a:alphaModFix/>
          </a:blip>
          <a:stretch>
            <a:fillRect/>
          </a:stretch>
        </p:blipFill>
        <p:spPr>
          <a:xfrm>
            <a:off x="701775" y="615625"/>
            <a:ext cx="7344538" cy="41313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Adjacent market: Cybersecurity lumascapes</a:t>
            </a:r>
            <a:endParaRPr/>
          </a:p>
        </p:txBody>
      </p:sp>
      <p:sp>
        <p:nvSpPr>
          <p:cNvPr id="135" name="Google Shape;135;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2"/>
          <p:cNvPicPr preferRelativeResize="0"/>
          <p:nvPr/>
        </p:nvPicPr>
        <p:blipFill>
          <a:blip r:embed="rId3">
            <a:alphaModFix/>
          </a:blip>
          <a:stretch>
            <a:fillRect/>
          </a:stretch>
        </p:blipFill>
        <p:spPr>
          <a:xfrm>
            <a:off x="1381163" y="626375"/>
            <a:ext cx="6381676" cy="4306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